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8" r:id="rId3"/>
    <p:sldId id="305" r:id="rId4"/>
    <p:sldId id="308" r:id="rId5"/>
    <p:sldId id="341" r:id="rId6"/>
    <p:sldId id="307" r:id="rId7"/>
    <p:sldId id="309" r:id="rId8"/>
    <p:sldId id="310" r:id="rId9"/>
    <p:sldId id="322" r:id="rId10"/>
    <p:sldId id="304" r:id="rId11"/>
    <p:sldId id="321" r:id="rId12"/>
    <p:sldId id="311" r:id="rId13"/>
    <p:sldId id="264" r:id="rId14"/>
    <p:sldId id="295" r:id="rId15"/>
    <p:sldId id="347" r:id="rId16"/>
    <p:sldId id="349" r:id="rId17"/>
    <p:sldId id="348" r:id="rId18"/>
    <p:sldId id="350" r:id="rId19"/>
    <p:sldId id="352" r:id="rId20"/>
    <p:sldId id="353" r:id="rId21"/>
    <p:sldId id="351" r:id="rId22"/>
    <p:sldId id="298" r:id="rId23"/>
    <p:sldId id="331" r:id="rId24"/>
    <p:sldId id="316" r:id="rId25"/>
    <p:sldId id="315" r:id="rId26"/>
    <p:sldId id="342" r:id="rId27"/>
    <p:sldId id="317" r:id="rId28"/>
    <p:sldId id="318" r:id="rId29"/>
    <p:sldId id="363" r:id="rId30"/>
    <p:sldId id="328" r:id="rId31"/>
    <p:sldId id="323" r:id="rId32"/>
    <p:sldId id="330" r:id="rId33"/>
    <p:sldId id="337" r:id="rId34"/>
    <p:sldId id="354" r:id="rId35"/>
    <p:sldId id="364" r:id="rId36"/>
    <p:sldId id="338" r:id="rId37"/>
    <p:sldId id="339" r:id="rId38"/>
    <p:sldId id="355" r:id="rId39"/>
    <p:sldId id="356" r:id="rId40"/>
    <p:sldId id="365" r:id="rId41"/>
    <p:sldId id="358" r:id="rId42"/>
    <p:sldId id="361" r:id="rId43"/>
    <p:sldId id="359" r:id="rId44"/>
    <p:sldId id="360" r:id="rId45"/>
    <p:sldId id="284" r:id="rId46"/>
    <p:sldId id="31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24"/>
    <p:restoredTop sz="74898"/>
  </p:normalViewPr>
  <p:slideViewPr>
    <p:cSldViewPr snapToGrid="0" snapToObjects="1">
      <p:cViewPr varScale="1">
        <p:scale>
          <a:sx n="94" d="100"/>
          <a:sy n="94" d="100"/>
        </p:scale>
        <p:origin x="2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11:03:07.133"/>
    </inkml:context>
    <inkml:brush xml:id="br0">
      <inkml:brushProperty name="width" value="0.05" units="cm"/>
      <inkml:brushProperty name="height" value="0.05" units="cm"/>
    </inkml:brush>
  </inkml:definitions>
  <inkml:trace contextRef="#ctx0" brushRef="#br0">170 168 24575,'56'0'0,"-30"5"0,43 1 0,-46 10 0,11-3 0,-11 3 0,0-6 0,-3 1 0,-9-1 0,4 0 0,-5 0 0,0 0 0,0-5 0,0 4 0,-5-4 0,-1 4 0,-4 0 0,0 1 0,0 0 0,0-1 0,0 7 0,0-5 0,0 4 0,0-6 0,0 1 0,0 0 0,0 0 0,-4-5 0,-6 0 0,-6-5 0,-6 0 0,0 0 0,-6 0 0,5 0 0,-11 0 0,10 0 0,-4 0 0,12 0 0,1 0 0,5 0 0,0 0 0,0 0 0,5-5 0,1 0 0,0-4 0,-2-5 0,-3 3 0,-2-10 0,0 5 0,0-6 0,0 0 0,0 0 0,1 6 0,4 1 0,2 5 0,4 0 0,0 0 0,0 9 0,0 10 0,0 7 0,0 2 0,0 3 0,0-5 0,0 0 0,0-1 0,0-5 0,0 0 0,0 0 0,0-1 0,0-7 0,0-13 0,0-1 0,0-7 0,0 4 0,0 4 0,0-5 0,0 6 0,0 1 0,0-1 0,0 8 0,0 9 0,0 9 0,0 5 0,0-4 0,4 3 0,-2-9 0,2 4 0,-4-5 0,5-5 0,-4 4 0,3-12 0,-9-3 0,4-10 0,-9-6 0,4 0 0,0 0 0,-3 6 0,8-5 0,-8 5 0,7-1 0,-3 2 0,5 5 0,0 1 0,0 11 0,5 6 0,-4 11 0,9-2 0,-5 3 0,1-9 0,-1 4 0,-5-5 0,0-1 0,-4-7 0,-2-9 0,-4-4 0,0-4 0,0 5 0,5 1 0,1 15 0,4 3 0,0 21 0,0 0 0,0 5 0,0 1 0,0-1 0,0-5 0,0-3 0,0-5 0,0-6 0,0-1 0,0-5 0,0 0 0,0-9 0,0-7 0,0-16 0,0-8 0,5 1 0,1-5 0,5 11 0,1-12 0,-6 17 0,3-3 0,-8 11 0,4 0 0,-1 5 0,1 0 0,5 5 0,-1 0 0,1 5 0,0 5 0,1 13 0,0 0 0,0 5 0,0-7 0,-1-4 0,-4-2 0,3-6 0,-8 1 0,3 0 0,-4-9 0,0-7 0,0-5 0,0-15 0,0 8 0,0-10 0,0 0 0,0 4 0,0-3 0,0 5 0,0 5 0,0 2 0,4 10 0,1 0 0,4 5 0,1 0 0,5 10 0,-4 2 0,5 4 0,-1 5 0,-4-10 0,4 4 0,-5-6 0,-5 1 0,0 0 0,-5-9 0,0-6 0,0-6 0,0-3 0,3 9 0,2 0 0,0 9 0,4 2 0,-8 4 0,8-1 0,-8 1 0,3 0 0,0-5 0,1 0 0,10-5 0,1 0 0,6 0 0,-1 0 0,-4 0 0,-2 4 0,-6 1 0,1 1 0,0-2 0,-5 0 0,-1-11 0,-4 0 0,0-13 0,0-2 0,0 0 0,0 1 0,0 4 0,0-3 0,0 8 0,0-2 0,4 8 0,7 2 0,0 4 0,15 0 0,-8 5 0,5 0 0,-3 1 0,-9 3 0,4-8 0,-5 8 0,0-8 0,-5 7 0,-1-3 0,0 0 0,1 3 0,4-7 0,1 4 0,-5-1 0,4-3 0,-8 7 0,-5-3 0,-8 5 0,-14 1 0,2-5 0,-4 4 0,7-9 0,4 8 0,2-8 0,5 4 0,13-5 0,4 0 0,13 0 0,8 0 0,-5 0 0,5 0 0,-12 0 0,-1 0 0,-5 0 0,0 0 0,0 0 0,-1 0 0,-7 0 0,-15 0 0,-11 0 0,-19 0 0,6 5 0,0 1 0,3 1 0,16-3 0,-9-4 0,16 5 0,-4-4 0,18 3 0,4-4 0,19 0 0,-3 0 0,11 0 0,-10 0 0,3 0 0,-5 0 0,0 0 0,-1 0 0,1 0 0,-6 0 0,-1 0 0,-5 0 0,0 0 0,0 0 0,-1 0 0,0 0 0,1 0 0,-1 0 0,1 0 0,5 0 0,-4 0 0,9 0 0,-9 0 0,5-4 0,-7 3 0,1-4 0,0 5 0,-1 0 0,0 0 0,0 0 0,0 0 0,1 0 0,0 0 0,5 0 0,1 0 0,0 0 0,-1-4 0,-5 3 0,0-4 0,0 5 0,-1 0 0,-7 0 0,-8-9 0,-5 2 0,-3-8 0,8 5 0,-2 0 0,7-5 0,-8 3 0,8-3 0,-4 5 0,5-4 0,0 3 0,-4 2 0,3 0 0,-7 8 0,3-3 0,-10 8 0,-2-2 0,-4 2 0,-1 1 0,-6-4 0,-2 4 0,1-5 0,-5 0 0,4 0 0,1 0 0,1 0 0,6 0 0,6 0 0,-5 0 0,10 0 0,-4 0 0,17 0 0,6 0 0,18 0 0,3 0 0,7 0 0,-1 0 0,1 0 0,-1 0 0,1 0 0,-7 0 0,-6 0 0,-3 0 0,-9 0 0,4 0 0,-5 0 0,-5 4 0,0 1 0,-15 5 0,-8-5 0,-12 5 0,-13-3 0,-9 6 0,-10 0 0,-8 1 0,8 0 0,-6-7 0,14 5 0,-6-11 0,21 5 0,-9-6 0,23 0 0,-10 0 0,18 0 0,14 0 0,17 0 0,13 0 0,9 0 0,0 0 0,6 0 0,-11 5 0,4-4 0,-13 4 0,-6-5 0,-1 0 0,-5 0 0,-8 0 0,-15 0 0,-11 0 0,-11 0 0,-8 6 0,-2-5 0,-7 5 0,1-6 0,6 0 0,2 0 0,13 0 0,3 0 0,10 0 0,2 0 0,22 0 0,7 0 0,25 0 0,6 0 0,6 0 0,1 0 0,-1 0 0,-6-6 0,-2 5 0,-14-9 0,-7 9 0,-7-4 0,-5 5 0,0 0 0,-5-4 0,-10 3 0,-7-8 0,-16 8 0,-2-4 0,-12-1 0,-3 5 0,0-5 0,2 1 0,8 3 0,5-8 0,2 9 0,12-4 0,1 0 0,5 4 0,4-7 0,2 2 0,4-3 0,4 4 0,7-4 0,11 8 0,8-9 0,5 8 0,8-9 0,-6 4 0,6 0 0,-8 2 0,1 0 0,-12 3 0,2-8 0,-14 9 0,3-4 0,-14 5 0,-7 0 0,-10 0 0,-12 0 0,-2 0 0,-5 0 0,-1 0 0,-7 0 0,5 0 0,-4 0 0,6 0 0,6 0 0,2 0 0,12 0 0,1 0 0,17 0 0,5 0 0,19 0 0,11 0 0,0 0 0,13 0 0,-5 0 0,-1 0 0,-1 0 0,-14 0 0,-1 0 0,-12 0 0,-1 0 0,-5 0 0,-4-4 0,-7 3 0,-9-3 0,-13-1 0,-6 3 0,-7-8 0,0 8 0,-7-9 0,6 10 0,-6-10 0,7 9 0,7-8 0,1 9 0,11-4 0,2 1 0,5 3 0,5-8 0,1 0 0,0-1 0,-2-3 0,-3 4 0,3-1 0,-2 0 0,2 0 0,1 0 0,-4 4 0,8-2 0,-4 3 0,5-5 0,0 1 0,-7 4 0,0 1 0,-1 8 0,4 1 0,4 4 0,0-8 0,0 5 0,0-4 0,0 6 0,0 1 0,0-8 0,-9 2 0,7-11 0,-10 7 0,7-8 0,-10 8 0,4-8 0,-10 8 0,10-8 0,-9 3 0,8-4 0,-3 4 0,10-3 0,-4 8 0,8 1 0,1 5 0,5 4 0,1 1 0,-2 0 0,0-5 0,-3 4 0,4-4 0,-5 5 0,0-2 0,0 2 0,0-1 0,0 1 0,0 0 0,0-1 0,0 1 0,0 0 0,0 0 0,0 0 0,0-1 0,0 1 0,0-1 0,0 1 0,4-1 0,-3 0 0,4 1 0,-5 0 0,0-1 0,0 1 0,4-5 0,-3 3 0,3-3 0,-4 4 0,0 1 0,0 0 0,0 0 0,4-5 0,-3 3 0,7-3 0,-7 4 0,8 1 0,-8 0 0,3-1 0,1 1 0,-4 0 0,3 0 0,-4-1 0,4-3 0,1-2 0,4-4 0,1 0 0,-1 0 0,6 0 0,8 0 0,6 0 0,14 0 0,-6 0 0,6 0 0,-7 0 0,-1 0 0,1 0 0,-7 0 0,-1 0 0,-6 0 0,-1 0 0,1 0 0,-1 0 0,-4 0 0,3 0 0,-4 0 0,6 0 0,0 0 0,-1 0 0,1 0 0,-1 0 0,-4 0 0,-2 0 0,-5 4 0,-1-3 0,1 3 0,0-4 0,0 5 0,-1-4 0,1 3 0,0-4 0,-1 0 0,0 0 0,12 0 0,-3 0 0,16 0 0,-11 0 0,5 0 0,-6 0 0,-6 0 0,-1 0 0,-5 0 0,0 0 0,-1 0 0,1 0 0,-1 0 0,6 0 0,-4 0 0,4 0 0,-5 5 0,0-4 0,-1 3 0,1-4 0,-1 0 0,0 0 0,0 0 0,0 0 0,1 0 0,0 0 0,0 0 0,-1 0 0,1 0 0,0 0 0,-5-4 0,-5-6 0,-2 0 0,-2-10 0,4 9 0,0-10 0,-4 10 0,3-9 0,-4 9 0,5-5 0,0 6 0,0 1 0,0-1 0,0 0 0,-4 5 0,3-3 0,-3 11 0,4 4 0,0 9 0,0 5 0,0 1 0,0-1 0,0 1 0,0 0 0,0-1 0,0-4 0,0-2 0,4-6 0,-2 1 0,2 0 0,-4-9 0,0-7 0,0-16 0,0-1 0,0-12 0,0 12 0,0-11 0,0 11 0,0-11 0,-5 16 0,4-9 0,-3 16 0,4-5 0,-4 11 0,2 4 0,-2 18 0,4 1 0,0 16 0,0-16 0,0 14 0,0-19 0,0 8 0,0-11 0,0 0 0,0-13 0,0 1 0,0-17 0,0 3 0,0-1 0,0 2 0,0 5 0,0 1 0,0 7 0,0 7 0,0 6 0,-4 3 0,3-4 0,-4 0 0,5-1 0,-4-3 0,-1-2 0,-5-4 0,1-4 0,4-7 0,-4 0 0,8-9 0,-8 9 0,8-10 0,-3 10 0,4-4 0,-4 9 0,2-3 0,-2 4 0,4 8 0,0 4 0,0 8 0,0 5 0,0-9 0,0 4 0,0-5 0,0 0 0,0-1 0,0-11 0,0-6 0,0-12 0,0-2 0,0 0 0,0 1 0,0-7 0,0 10 0,-5-9 0,4 16 0,-4-5 0,1 11 0,-1 5 0,0 5 0,-4 10 0,8-4 0,-4 4 0,1-5 0,-2-5 0,-8-1 0,3-4 0,-14 0 0,7 0 0,-24 0 0,11 0 0,-12 0 0,7 0 0,-6 0 0,10 0 0,-9 0 0,11 0 0,1 0 0,-5 0 0,11 0 0,-5 0 0,0 0 0,4 0 0,-10 0 0,11 0 0,-11 6 0,11-5 0,-5 4 0,0-5 0,4 0 0,-4 0 0,0 0 0,5 0 0,-5 0 0,6 0 0,1 0 0,4 0 0,-3 0 0,8 0 0,-2 0 0,4 0 0,0 0 0,1-4 0,-1 3 0,0-8 0,5 4 0,-4-1 0,8 10 0,-4 14 0,5 3 0,0 13 0,0-11 0,0 5 0,0-12 0,0 5 0,0-10 0,0 4 0,0-6 0,-4-3 0,-1-6 0,0-11 0,-4-5 0,8-12 0,-9 5 0,9-5 0,-9 6 0,9 6 0,-8 0 0,8 7 0,-4-1 0,5 8 0,0 8 0,0 16 0,0 1 0,0 5 0,0-6 0,0-6 0,0-1 0,0-5 0,0 0 0,0-1 0,0-7 0,0-13 0,0-1 0,0-13 0,0 9 0,0-1 0,0 2 0,0 5 0,0 0 0,0 0 0,0 9 0,0-7 0,0 7 0,-9-9 0,6-5 0,-6 3 0,9-3 0,0 13 0,0 8 0,4 10 0,-2 6 0,7-6 0,-8-1 0,7-5 0,-6 0 0,2 0 0,-4-1 0,0 1 0,0-1 0,0 6 0,0-4 0,5 9 0,0-9 0,1 4 0,3-5 0,-8 0 0,7-5 0,-3 0 0,5-5 0,-1 0 0,6 0 0,8 0 0,0 0 0,11 0 0,-5 0 0,7 0 0,6 0 0,-10 0 0,9 0 0,-18 0 0,-1 0 0,-7 0 0,-5 0 0,0 0 0,0 0 0,-13 0 0,1 0 0,-23 0 0,13 0 0,-15 0 0,16 0 0,-5 0 0,50 0 0,-5 0 0,39 0 0,-8 0 0,-7 0 0,-6 0 0,1 0 0,-23 0 0,10 0 0,-19 0 0,-1 0 0,-5 0 0,0 0 0,-9 0 0,-6 0 0,-11 0 0,-5 0 0,5 0 0,-5 0 0,10 0 0,-4 0 0,5 0 0,-1-10 0,2 8 0,11-12 0,5 13 0,20-8 0,2 7 0,0-8 0,5 9 0,-11-4 0,5 5 0,-6 0 0,-6 0 0,-1-4 0,-5 3 0,0-4 0,-13 5 0,-4 0 0,-13 5 0,-2 1 0,0 5 0,1 0 0,4-5 0,2 3 0,5-8 0,5 7 0,0-3 0,9 5 0,2-5 0,9-1 0,1-4 0,6 0 0,-1 0 0,1 5 0,-6-4 0,-1 4 0,-5-5 0,0 0 0,-1 0 0,-4 4 0,-5-4 0,-10 4 0,-6-4 0,-6 0 0,0 0 0,1 0 0,-1 0 0,0 0 0,6 0 0,0 0 0,15 0 0,1 0 0,-8 0 0,-7 0 0,-19 0 0,-2 0 0,-6 0 0,4 0 0,-12 0 0,13 0 0,-13 0 0,12 0 0,-5 0 0,14 0 0,6 0 0,-4 0 0,15 0 0,-10 0 0,13 0 0,3-7 0,2 0 0,4-6 0,-10 2 0,8 1 0,-12 0 0,8 0 0,1 0 0,-4 0 0,8 0 0,-4 1 0,5-1 0,0 1 0,0 0 0,-4 4 0,3-3 0,-3 3 0,0-5 0,3 1 0,-4-1 0,5 0 0,0 0 0,-4 0 0,3 0 0,-4-3 0,5-2 0,0 1 0,0 0 0,-9 4 0,6 0 0,-7 0 0,6 1 0,-1-1 0,-1 0 0,-2 1 0,3 4 0,0 4 0,1 7 0,4 3 0,0 6 0,0 1 0,0 6 0,0 0 0,0-1 0,0 7 0,0-10 0,0 8 0,0-15 0,0 4 0,0-5 0,0 0 0,0-1 0,0 1 0,0-9 0,-5-8 0,4-4 0,-4-4 0,5 5 0,0 0 0,-4 5 0,3-4 0,-8 4 0,8 3 0,-3 3 0,4 14 0,-5 7 0,3 1 0,-8 5 0,4-6 0,-5 6 0,4-10 0,-3 8 0,9-15 0,-4 4 0,5-5 0,0 0 0,0 0 0,0-1 0,0-8 0,4-2 0,1-4 0,4 1 0,0 4 0,1 0 0,5 0 0,-4 0 0,4 0 0,-5 5 0,0-4 0,-1 3 0,1 0 0,0-3 0,-5 8 0,0-4 0,-5 4 0,-5 0 0,-6 2 0,-5-1 0,-12 1 0,5 0 0,-5-4 0,11 2 0,-3-8 0,8 3 0,2 1 0,1-4 0,16 3 0,0-4 0,19 0 0,3 0 0,7 0 0,6 0 0,3 0 0,-1 0 0,-1 0 0,-7 0 0,-7 0 0,-1 0 0,-12 0 0,-1 0 0,-5 0 0,0 0 0,-13 0 0,-4 0 0,-20 0 0,4 0 0,-11-5 0,10 3 0,-3-3 0,5 5 0,5-4 0,2 2 0,10-6 0,0 2 0,5-3 0,0-1 0,23-1 0,-1-5 0,36 1 0,-12-3 0,14-1 0,0 4 0,-14-3 0,5 5 0,-15 1 0,-12 5 0,2-3 0,-15 9 0,4-4 0,-13 5 0,1-8 0,-3 6 0,11-6 0,5 3 0,6 4 0,-1-4 0,-4 0 0,3 4 0,-9-3 0,4 4 0,-5 0 0,0 0 0,-1 0 0,-7 0 0,-8 0 0,-5 0 0,-10 0 0,10 0 0,-4 0 0,5 0 0,5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09T11:05:26.258"/>
    </inkml:context>
    <inkml:brush xml:id="br0">
      <inkml:brushProperty name="width" value="0.05" units="cm"/>
      <inkml:brushProperty name="height" value="0.05" units="cm"/>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88C8AA-817A-6046-AC4B-4895A1CF6A43}"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51751-A64F-1E47-A92F-445FB3F3FEF8}" type="slidenum">
              <a:rPr lang="en-US" smtClean="0"/>
              <a:t>‹#›</a:t>
            </a:fld>
            <a:endParaRPr lang="en-US"/>
          </a:p>
        </p:txBody>
      </p:sp>
    </p:spTree>
    <p:extLst>
      <p:ext uri="{BB962C8B-B14F-4D97-AF65-F5344CB8AC3E}">
        <p14:creationId xmlns:p14="http://schemas.microsoft.com/office/powerpoint/2010/main" val="1082669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ltexsoft.com/blog/engineering/graphql-core-features-architecture-pros-and-con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ltexsoft.com/blog/engineering/graphql-core-features-architecture-pros-and-con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altexsoft.com/blog/engineering/graphql-core-features-architecture-pros-and-con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howtographql.com/advanced/5-common-question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apollographql.com/docs/images/space-explorer.pn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oauth.net/"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graphql.org/learn/authorization/"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pollographql.com/docs/images/space-explorer.p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pm.im/apollo-server"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npm.im/graphq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https://www.altexsoft.com/blog/engineering/graphql-core-features-architecture-pros-and-cons/</a:t>
            </a:r>
            <a:endParaRPr lang="en-US" dirty="0"/>
          </a:p>
        </p:txBody>
      </p:sp>
      <p:sp>
        <p:nvSpPr>
          <p:cNvPr id="4" name="Slide Number Placeholder 3"/>
          <p:cNvSpPr>
            <a:spLocks noGrp="1"/>
          </p:cNvSpPr>
          <p:nvPr>
            <p:ph type="sldNum" sz="quarter" idx="5"/>
          </p:nvPr>
        </p:nvSpPr>
        <p:spPr/>
        <p:txBody>
          <a:bodyPr/>
          <a:lstStyle/>
          <a:p>
            <a:fld id="{24651751-A64F-1E47-A92F-445FB3F3FEF8}" type="slidenum">
              <a:rPr lang="en-US" smtClean="0"/>
              <a:t>1</a:t>
            </a:fld>
            <a:endParaRPr lang="en-US"/>
          </a:p>
        </p:txBody>
      </p:sp>
    </p:spTree>
    <p:extLst>
      <p:ext uri="{BB962C8B-B14F-4D97-AF65-F5344CB8AC3E}">
        <p14:creationId xmlns:p14="http://schemas.microsoft.com/office/powerpoint/2010/main" val="96741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https://www.altexsoft.com/blog/engineering/graphql-core-features-architecture-pros-and-cons/</a:t>
            </a:r>
            <a:endParaRPr lang="en-US" dirty="0"/>
          </a:p>
          <a:p>
            <a:endParaRPr lang="en-US" dirty="0"/>
          </a:p>
          <a:p>
            <a:r>
              <a:rPr lang="en-US" b="1" dirty="0"/>
              <a:t>Web caching </a:t>
            </a:r>
            <a:r>
              <a:rPr lang="en-US" dirty="0" err="1"/>
              <a:t>opgelost</a:t>
            </a:r>
            <a:r>
              <a:rPr lang="en-US" dirty="0"/>
              <a:t> met APOLLO</a:t>
            </a:r>
          </a:p>
          <a:p>
            <a:r>
              <a:rPr lang="en-US" b="1" dirty="0"/>
              <a:t>File uploading </a:t>
            </a:r>
            <a:r>
              <a:rPr lang="en-US" dirty="0" err="1"/>
              <a:t>opgelost</a:t>
            </a:r>
            <a:r>
              <a:rPr lang="en-US" dirty="0"/>
              <a:t> met APOLLO</a:t>
            </a:r>
            <a:endParaRPr lang="en-US" b="1" dirty="0"/>
          </a:p>
        </p:txBody>
      </p:sp>
      <p:sp>
        <p:nvSpPr>
          <p:cNvPr id="4" name="Slide Number Placeholder 3"/>
          <p:cNvSpPr>
            <a:spLocks noGrp="1"/>
          </p:cNvSpPr>
          <p:nvPr>
            <p:ph type="sldNum" sz="quarter" idx="5"/>
          </p:nvPr>
        </p:nvSpPr>
        <p:spPr/>
        <p:txBody>
          <a:bodyPr/>
          <a:lstStyle/>
          <a:p>
            <a:fld id="{24651751-A64F-1E47-A92F-445FB3F3FEF8}" type="slidenum">
              <a:rPr lang="en-US" smtClean="0"/>
              <a:t>15</a:t>
            </a:fld>
            <a:endParaRPr lang="en-US"/>
          </a:p>
        </p:txBody>
      </p:sp>
    </p:spTree>
    <p:extLst>
      <p:ext uri="{BB962C8B-B14F-4D97-AF65-F5344CB8AC3E}">
        <p14:creationId xmlns:p14="http://schemas.microsoft.com/office/powerpoint/2010/main" val="2520647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err="1">
                <a:solidFill>
                  <a:schemeClr val="tx1"/>
                </a:solidFill>
                <a:effectLst/>
                <a:latin typeface="+mn-lt"/>
                <a:ea typeface="+mn-ea"/>
                <a:cs typeface="+mn-cs"/>
              </a:rPr>
              <a:t>GraphQL</a:t>
            </a:r>
            <a:r>
              <a:rPr lang="en-US" sz="1200" b="0" i="1" kern="1200" dirty="0">
                <a:solidFill>
                  <a:schemeClr val="tx1"/>
                </a:solidFill>
                <a:effectLst/>
                <a:latin typeface="+mn-lt"/>
                <a:ea typeface="+mn-ea"/>
                <a:cs typeface="+mn-cs"/>
              </a:rPr>
              <a:t> aggregating data from multiple places into a single API</a:t>
            </a:r>
            <a:endParaRPr lang="en-US" dirty="0"/>
          </a:p>
        </p:txBody>
      </p:sp>
      <p:sp>
        <p:nvSpPr>
          <p:cNvPr id="4" name="Slide Number Placeholder 3"/>
          <p:cNvSpPr>
            <a:spLocks noGrp="1"/>
          </p:cNvSpPr>
          <p:nvPr>
            <p:ph type="sldNum" sz="quarter" idx="5"/>
          </p:nvPr>
        </p:nvSpPr>
        <p:spPr/>
        <p:txBody>
          <a:bodyPr/>
          <a:lstStyle/>
          <a:p>
            <a:fld id="{24651751-A64F-1E47-A92F-445FB3F3FEF8}" type="slidenum">
              <a:rPr lang="en-US" smtClean="0"/>
              <a:t>17</a:t>
            </a:fld>
            <a:endParaRPr lang="en-US"/>
          </a:p>
        </p:txBody>
      </p:sp>
    </p:spTree>
    <p:extLst>
      <p:ext uri="{BB962C8B-B14F-4D97-AF65-F5344CB8AC3E}">
        <p14:creationId xmlns:p14="http://schemas.microsoft.com/office/powerpoint/2010/main" val="355654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https://www.altexsoft.com/blog/engineering/graphql-core-features-architecture-pros-and-cons/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 over- and under-fetching problems. </a:t>
            </a:r>
            <a:r>
              <a:rPr lang="en-US" sz="1200" b="0" i="0" kern="1200" dirty="0">
                <a:solidFill>
                  <a:schemeClr val="tx1"/>
                </a:solidFill>
                <a:effectLst/>
                <a:latin typeface="+mn-lt"/>
                <a:ea typeface="+mn-ea"/>
                <a:cs typeface="+mn-cs"/>
              </a:rPr>
              <a:t>REST responses are known for either containing too much data or not enough of it, creating the need for another request.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solves this efficiency problem by fetching the exact data in a single request.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Validation and type checking out-of-the-box. </a:t>
            </a:r>
            <a:r>
              <a:rPr lang="en-US" sz="1200" b="0" i="0" kern="1200" dirty="0" err="1">
                <a:solidFill>
                  <a:schemeClr val="tx1"/>
                </a:solidFill>
                <a:effectLst/>
                <a:latin typeface="+mn-lt"/>
                <a:ea typeface="+mn-ea"/>
                <a:cs typeface="+mn-cs"/>
              </a:rPr>
              <a:t>GraphQL’s</a:t>
            </a:r>
            <a:r>
              <a:rPr lang="en-US" sz="1200" b="0" i="0" kern="1200" dirty="0">
                <a:solidFill>
                  <a:schemeClr val="tx1"/>
                </a:solidFill>
                <a:effectLst/>
                <a:latin typeface="+mn-lt"/>
                <a:ea typeface="+mn-ea"/>
                <a:cs typeface="+mn-cs"/>
              </a:rPr>
              <a:t> introspection feature allows for navigating into the types and discovering the schema to ensure apps only ask for what’s possible and in the appropriate format. That said, developers can see what the schema can query and how the data is set up there. Based on that, they can easily add new fields to existing queries through a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IDE. There’s no need to validate the data format, as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does it for you. Developers need only to write resolvers – how the data will be received.</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API evolution without versioning. </a:t>
            </a:r>
            <a:r>
              <a:rPr lang="en-US" sz="1200" b="0" i="0" kern="1200" dirty="0">
                <a:solidFill>
                  <a:schemeClr val="tx1"/>
                </a:solidFill>
                <a:effectLst/>
                <a:latin typeface="+mn-lt"/>
                <a:ea typeface="+mn-ea"/>
                <a:cs typeface="+mn-cs"/>
              </a:rPr>
              <a:t>Evolving API entails a problem of having to keep the old version around until developers make the transition to the new one. So, with REST it’s common to offer multiple API versions. However,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eliminates the need for versioning by deprecating APIs on a field level. Aging fields can be later removed from the schema without impacting the existing queries.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enables that by creating a uniform API across the entire application that isn’t limited by a specific storage engine.</a:t>
            </a:r>
          </a:p>
          <a:p>
            <a:r>
              <a:rPr lang="en-US" sz="1200" b="0" i="0" kern="1200" dirty="0">
                <a:solidFill>
                  <a:schemeClr val="tx1"/>
                </a:solidFill>
                <a:effectLst/>
                <a:latin typeface="+mn-lt"/>
                <a:ea typeface="+mn-ea"/>
                <a:cs typeface="+mn-cs"/>
              </a:rPr>
              <a:t>By using a single, evolving version,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APIs give apps continuous access to new features and encourage cleaner, more maintainable server code.</a:t>
            </a:r>
          </a:p>
          <a:p>
            <a:endParaRPr lang="en-US" dirty="0"/>
          </a:p>
          <a:p>
            <a:r>
              <a:rPr lang="en-US" sz="1200" b="1" i="0" kern="1200" dirty="0" err="1">
                <a:solidFill>
                  <a:schemeClr val="tx1"/>
                </a:solidFill>
                <a:effectLst/>
                <a:latin typeface="+mn-lt"/>
                <a:ea typeface="+mn-ea"/>
                <a:cs typeface="+mn-cs"/>
              </a:rPr>
              <a:t>Autthentication</a:t>
            </a:r>
            <a:r>
              <a:rPr lang="en-US" sz="1200" b="1" i="0" kern="1200" dirty="0">
                <a:solidFill>
                  <a:schemeClr val="tx1"/>
                </a:solidFill>
                <a:effectLst/>
                <a:latin typeface="+mn-lt"/>
                <a:ea typeface="+mn-ea"/>
                <a:cs typeface="+mn-cs"/>
              </a:rPr>
              <a:t>. </a:t>
            </a:r>
            <a:r>
              <a:rPr lang="en-US" dirty="0">
                <a:hlinkClick r:id="rId4"/>
              </a:rPr>
              <a:t>https://www.howtographql.com/advanced/5-common-questions/</a:t>
            </a: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Rapid application prototyping. </a:t>
            </a:r>
            <a:r>
              <a:rPr lang="en-US" b="1" dirty="0">
                <a:sym typeface="Wingdings" pitchFamily="2" charset="2"/>
              </a:rPr>
              <a:t> API/Schema </a:t>
            </a:r>
            <a:r>
              <a:rPr lang="en-US" b="1" dirty="0" err="1">
                <a:sym typeface="Wingdings" pitchFamily="2" charset="2"/>
              </a:rPr>
              <a:t>kan</a:t>
            </a:r>
            <a:r>
              <a:rPr lang="en-US" b="1" dirty="0">
                <a:sym typeface="Wingdings" pitchFamily="2" charset="2"/>
              </a:rPr>
              <a:t> je </a:t>
            </a:r>
            <a:r>
              <a:rPr lang="en-US" b="1" dirty="0" err="1">
                <a:sym typeface="Wingdings" pitchFamily="2" charset="2"/>
              </a:rPr>
              <a:t>aan</a:t>
            </a:r>
            <a:r>
              <a:rPr lang="en-US" b="1" dirty="0">
                <a:sym typeface="Wingdings" pitchFamily="2" charset="2"/>
              </a:rPr>
              <a:t> de </a:t>
            </a:r>
            <a:r>
              <a:rPr lang="en-US" b="1" dirty="0" err="1">
                <a:sym typeface="Wingdings" pitchFamily="2" charset="2"/>
              </a:rPr>
              <a:t>voorkant</a:t>
            </a:r>
            <a:r>
              <a:rPr lang="en-US" b="1" dirty="0">
                <a:sym typeface="Wingdings" pitchFamily="2" charset="2"/>
              </a:rPr>
              <a:t> </a:t>
            </a:r>
            <a:r>
              <a:rPr lang="en-US" b="1" dirty="0" err="1">
                <a:sym typeface="Wingdings" pitchFamily="2" charset="2"/>
              </a:rPr>
              <a:t>bepalen</a:t>
            </a:r>
            <a:r>
              <a:rPr lang="en-US" b="1" dirty="0">
                <a:sym typeface="Wingdings" pitchFamily="2" charset="2"/>
              </a:rPr>
              <a:t> (</a:t>
            </a:r>
            <a:r>
              <a:rPr lang="en-US" b="1" dirty="0" err="1">
                <a:sym typeface="Wingdings" pitchFamily="2" charset="2"/>
              </a:rPr>
              <a:t>niet</a:t>
            </a:r>
            <a:r>
              <a:rPr lang="en-US" b="1" dirty="0">
                <a:sym typeface="Wingdings" pitchFamily="2" charset="2"/>
              </a:rPr>
              <a:t> </a:t>
            </a:r>
            <a:r>
              <a:rPr lang="en-US" b="1" dirty="0" err="1">
                <a:sym typeface="Wingdings" pitchFamily="2" charset="2"/>
              </a:rPr>
              <a:t>afhankelijk</a:t>
            </a:r>
            <a:r>
              <a:rPr lang="en-US" b="1" dirty="0">
                <a:sym typeface="Wingdings" pitchFamily="2" charset="2"/>
              </a:rPr>
              <a:t> van de backend REST API’s)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Subscriptions</a:t>
            </a:r>
            <a:r>
              <a:rPr lang="en-US" sz="1200" b="0" i="0" kern="1200" dirty="0">
                <a:solidFill>
                  <a:schemeClr val="tx1"/>
                </a:solidFill>
                <a:effectLst/>
                <a:latin typeface="+mn-lt"/>
                <a:ea typeface="+mn-ea"/>
                <a:cs typeface="+mn-cs"/>
              </a:rPr>
              <a:t> In that way,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brings a new operation to the table – subscriptions, – which allows clients to receive real-time messages from the server.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subscriptions can be used for automatically sending notifications to the client when a new comment or data is added, or a message is received.</a:t>
            </a:r>
            <a:endParaRPr lang="en-US" dirty="0"/>
          </a:p>
          <a:p>
            <a:endParaRPr lang="en-US" dirty="0"/>
          </a:p>
        </p:txBody>
      </p:sp>
      <p:sp>
        <p:nvSpPr>
          <p:cNvPr id="4" name="Slide Number Placeholder 3"/>
          <p:cNvSpPr>
            <a:spLocks noGrp="1"/>
          </p:cNvSpPr>
          <p:nvPr>
            <p:ph type="sldNum" sz="quarter" idx="5"/>
          </p:nvPr>
        </p:nvSpPr>
        <p:spPr/>
        <p:txBody>
          <a:bodyPr/>
          <a:lstStyle/>
          <a:p>
            <a:fld id="{24651751-A64F-1E47-A92F-445FB3F3FEF8}" type="slidenum">
              <a:rPr lang="en-US" smtClean="0"/>
              <a:t>19</a:t>
            </a:fld>
            <a:endParaRPr lang="en-US"/>
          </a:p>
        </p:txBody>
      </p:sp>
    </p:spTree>
    <p:extLst>
      <p:ext uri="{BB962C8B-B14F-4D97-AF65-F5344CB8AC3E}">
        <p14:creationId xmlns:p14="http://schemas.microsoft.com/office/powerpoint/2010/main" val="674540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Web caching complexity</a:t>
            </a:r>
            <a:endParaRPr lang="en-US" dirty="0"/>
          </a:p>
        </p:txBody>
      </p:sp>
      <p:sp>
        <p:nvSpPr>
          <p:cNvPr id="4" name="Slide Number Placeholder 3"/>
          <p:cNvSpPr>
            <a:spLocks noGrp="1"/>
          </p:cNvSpPr>
          <p:nvPr>
            <p:ph type="sldNum" sz="quarter" idx="5"/>
          </p:nvPr>
        </p:nvSpPr>
        <p:spPr/>
        <p:txBody>
          <a:bodyPr/>
          <a:lstStyle/>
          <a:p>
            <a:fld id="{24651751-A64F-1E47-A92F-445FB3F3FEF8}" type="slidenum">
              <a:rPr lang="en-US" smtClean="0"/>
              <a:t>21</a:t>
            </a:fld>
            <a:endParaRPr lang="en-US"/>
          </a:p>
        </p:txBody>
      </p:sp>
    </p:spTree>
    <p:extLst>
      <p:ext uri="{BB962C8B-B14F-4D97-AF65-F5344CB8AC3E}">
        <p14:creationId xmlns:p14="http://schemas.microsoft.com/office/powerpoint/2010/main" val="1368574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a schema sits in between your clients and your underlying services, it serves as a perfect middle ground for frontend and backend teams to collaborate.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22</a:t>
            </a:fld>
            <a:endParaRPr lang="en-US"/>
          </a:p>
        </p:txBody>
      </p:sp>
    </p:spTree>
    <p:extLst>
      <p:ext uri="{BB962C8B-B14F-4D97-AF65-F5344CB8AC3E}">
        <p14:creationId xmlns:p14="http://schemas.microsoft.com/office/powerpoint/2010/main" val="1657844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What’s awesome about </a:t>
            </a:r>
            <a:r>
              <a:rPr lang="en-US" b="1" dirty="0" err="1"/>
              <a:t>GraphQL</a:t>
            </a:r>
            <a:r>
              <a:rPr lang="en-US" b="1" dirty="0"/>
              <a:t> is that the shape of your query will match the shape of your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p>
          <a:p>
            <a:pPr marL="0" indent="0" algn="ctr">
              <a:buNone/>
            </a:pPr>
            <a:endParaRPr lang="en-US" dirty="0"/>
          </a:p>
          <a:p>
            <a:pPr marL="0" indent="0" algn="l">
              <a:buNone/>
            </a:pPr>
            <a:r>
              <a:rPr lang="en-US" dirty="0"/>
              <a:t>A schema also defines what data we can fetch through </a:t>
            </a:r>
            <a:r>
              <a:rPr lang="en-US" b="1" dirty="0"/>
              <a:t>queries</a:t>
            </a:r>
            <a:r>
              <a:rPr lang="en-US" dirty="0"/>
              <a:t> </a:t>
            </a:r>
          </a:p>
          <a:p>
            <a:pPr marL="0" indent="0" algn="l">
              <a:buNone/>
            </a:pPr>
            <a:r>
              <a:rPr lang="en-US" dirty="0"/>
              <a:t>and what data we can update through </a:t>
            </a:r>
            <a:r>
              <a:rPr lang="en-US" b="1" dirty="0"/>
              <a:t>mutations</a:t>
            </a:r>
          </a:p>
          <a:p>
            <a:pPr marL="0" indent="0" algn="l">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Since all types in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are nullable by default, we need to add the </a:t>
            </a:r>
            <a:r>
              <a:rPr lang="en-US" dirty="0"/>
              <a:t>!</a:t>
            </a:r>
            <a:r>
              <a:rPr lang="en-US" sz="1200" b="0" i="0" kern="1200" dirty="0">
                <a:solidFill>
                  <a:schemeClr val="tx1"/>
                </a:solidFill>
                <a:effectLst/>
                <a:latin typeface="+mn-lt"/>
                <a:ea typeface="+mn-ea"/>
                <a:cs typeface="+mn-cs"/>
              </a:rPr>
              <a:t> to indicate that our query will always return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Next, we define a query to fetch a </a:t>
            </a:r>
            <a:r>
              <a:rPr lang="en-US" dirty="0"/>
              <a:t>launch</a:t>
            </a:r>
            <a:r>
              <a:rPr lang="en-US" sz="1200" b="0" i="0" kern="1200" dirty="0">
                <a:solidFill>
                  <a:schemeClr val="tx1"/>
                </a:solidFill>
                <a:effectLst/>
                <a:latin typeface="+mn-lt"/>
                <a:ea typeface="+mn-ea"/>
                <a:cs typeface="+mn-cs"/>
              </a:rPr>
              <a:t> by its ID. This query takes an argument of </a:t>
            </a:r>
            <a:r>
              <a:rPr lang="en-US" dirty="0"/>
              <a:t>id</a:t>
            </a:r>
            <a:r>
              <a:rPr lang="en-US" sz="1200" b="0" i="0" kern="1200" dirty="0">
                <a:solidFill>
                  <a:schemeClr val="tx1"/>
                </a:solidFill>
                <a:effectLst/>
                <a:latin typeface="+mn-lt"/>
                <a:ea typeface="+mn-ea"/>
                <a:cs typeface="+mn-cs"/>
              </a:rPr>
              <a:t> and returns a single launch.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we will add a </a:t>
            </a:r>
            <a:r>
              <a:rPr lang="en-US" dirty="0"/>
              <a:t>me</a:t>
            </a:r>
            <a:r>
              <a:rPr lang="en-US" sz="1200" b="0" i="0" kern="1200" dirty="0">
                <a:solidFill>
                  <a:schemeClr val="tx1"/>
                </a:solidFill>
                <a:effectLst/>
                <a:latin typeface="+mn-lt"/>
                <a:ea typeface="+mn-ea"/>
                <a:cs typeface="+mn-cs"/>
              </a:rPr>
              <a:t> query to fetch the current user's data.</a:t>
            </a:r>
            <a:endParaRPr lang="en-US" dirty="0"/>
          </a:p>
          <a:p>
            <a:pPr marL="0" indent="0" algn="l">
              <a:buNone/>
            </a:pPr>
            <a:endParaRPr lang="en-US" b="1" dirty="0"/>
          </a:p>
        </p:txBody>
      </p:sp>
      <p:sp>
        <p:nvSpPr>
          <p:cNvPr id="4" name="Slide Number Placeholder 3"/>
          <p:cNvSpPr>
            <a:spLocks noGrp="1"/>
          </p:cNvSpPr>
          <p:nvPr>
            <p:ph type="sldNum" sz="quarter" idx="10"/>
          </p:nvPr>
        </p:nvSpPr>
        <p:spPr/>
        <p:txBody>
          <a:bodyPr/>
          <a:lstStyle/>
          <a:p>
            <a:fld id="{24651751-A64F-1E47-A92F-445FB3F3FEF8}" type="slidenum">
              <a:rPr lang="en-US" smtClean="0"/>
              <a:t>25</a:t>
            </a:fld>
            <a:endParaRPr lang="en-US"/>
          </a:p>
        </p:txBody>
      </p:sp>
    </p:spTree>
    <p:extLst>
      <p:ext uri="{BB962C8B-B14F-4D97-AF65-F5344CB8AC3E}">
        <p14:creationId xmlns:p14="http://schemas.microsoft.com/office/powerpoint/2010/main" val="1974788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Apollo Server</a:t>
            </a:r>
            <a:r>
              <a:rPr lang="en-US" sz="1200" b="0" i="0" kern="1200" dirty="0">
                <a:solidFill>
                  <a:schemeClr val="tx1"/>
                </a:solidFill>
                <a:effectLst/>
                <a:latin typeface="+mn-lt"/>
                <a:ea typeface="+mn-ea"/>
                <a:cs typeface="+mn-cs"/>
              </a:rPr>
              <a:t> is a library that helps you build a graph API over your data. It can connect to any data source, including REST APIs and databases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Apollo Server will now be available on port 4000.</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27</a:t>
            </a:fld>
            <a:endParaRPr lang="en-US"/>
          </a:p>
        </p:txBody>
      </p:sp>
    </p:spTree>
    <p:extLst>
      <p:ext uri="{BB962C8B-B14F-4D97-AF65-F5344CB8AC3E}">
        <p14:creationId xmlns:p14="http://schemas.microsoft.com/office/powerpoint/2010/main" val="336533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Playground is an interactive, in-browser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IDE for </a:t>
            </a:r>
            <a:r>
              <a:rPr lang="en-US" sz="1200" b="1" i="0" kern="1200" dirty="0">
                <a:solidFill>
                  <a:schemeClr val="tx1"/>
                </a:solidFill>
                <a:effectLst/>
                <a:latin typeface="+mn-lt"/>
                <a:ea typeface="+mn-ea"/>
                <a:cs typeface="+mn-cs"/>
              </a:rPr>
              <a:t>exploring</a:t>
            </a:r>
            <a:r>
              <a:rPr lang="en-US" sz="1200" b="0" i="0" kern="1200" dirty="0">
                <a:solidFill>
                  <a:schemeClr val="tx1"/>
                </a:solidFill>
                <a:effectLst/>
                <a:latin typeface="+mn-lt"/>
                <a:ea typeface="+mn-ea"/>
                <a:cs typeface="+mn-cs"/>
              </a:rPr>
              <a:t> your schema and </a:t>
            </a:r>
            <a:r>
              <a:rPr lang="en-US" sz="1200" b="1" i="0" kern="1200" dirty="0">
                <a:solidFill>
                  <a:schemeClr val="tx1"/>
                </a:solidFill>
                <a:effectLst/>
                <a:latin typeface="+mn-lt"/>
                <a:ea typeface="+mn-ea"/>
                <a:cs typeface="+mn-cs"/>
              </a:rPr>
              <a:t>testing</a:t>
            </a:r>
            <a:r>
              <a:rPr lang="en-US" sz="1200" b="0" i="0" kern="1200" dirty="0">
                <a:solidFill>
                  <a:schemeClr val="tx1"/>
                </a:solidFill>
                <a:effectLst/>
                <a:latin typeface="+mn-lt"/>
                <a:ea typeface="+mn-ea"/>
                <a:cs typeface="+mn-cs"/>
              </a:rPr>
              <a:t> your queries. </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28</a:t>
            </a:fld>
            <a:endParaRPr lang="en-US"/>
          </a:p>
        </p:txBody>
      </p:sp>
    </p:spTree>
    <p:extLst>
      <p:ext uri="{BB962C8B-B14F-4D97-AF65-F5344CB8AC3E}">
        <p14:creationId xmlns:p14="http://schemas.microsoft.com/office/powerpoint/2010/main" val="1810015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this = </a:t>
            </a:r>
            <a:r>
              <a:rPr lang="en-US" sz="1200" b="1" i="0" kern="1200" dirty="0" err="1">
                <a:solidFill>
                  <a:schemeClr val="tx1"/>
                </a:solidFill>
                <a:effectLst/>
                <a:latin typeface="+mn-lt"/>
                <a:ea typeface="+mn-ea"/>
                <a:cs typeface="+mn-cs"/>
              </a:rPr>
              <a:t>baseURL</a:t>
            </a:r>
            <a:r>
              <a:rPr lang="en-US" sz="1200" b="1" i="0" kern="1200" dirty="0">
                <a:solidFill>
                  <a:schemeClr val="tx1"/>
                </a:solidFill>
                <a:effectLst/>
                <a:latin typeface="+mn-lt"/>
                <a:ea typeface="+mn-ea"/>
                <a:cs typeface="+mn-cs"/>
              </a:rPr>
              <a:t> ( the REST data sources)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Apollo REST data sources has helper methods that correspond to HTTP verbs like </a:t>
            </a:r>
            <a:r>
              <a:rPr lang="en-US" dirty="0"/>
              <a:t>GET</a:t>
            </a:r>
            <a:r>
              <a:rPr lang="en-US" sz="1200" b="0" i="0" kern="1200" dirty="0">
                <a:solidFill>
                  <a:schemeClr val="tx1"/>
                </a:solidFill>
                <a:effectLst/>
                <a:latin typeface="+mn-lt"/>
                <a:ea typeface="+mn-ea"/>
                <a:cs typeface="+mn-cs"/>
              </a:rPr>
              <a:t> and </a:t>
            </a:r>
            <a:r>
              <a:rPr lang="en-US" dirty="0"/>
              <a:t>POST</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In the code above, </a:t>
            </a:r>
            <a:r>
              <a:rPr lang="en-US" dirty="0" err="1"/>
              <a:t>this.get</a:t>
            </a:r>
            <a:r>
              <a:rPr lang="en-US" dirty="0"/>
              <a:t>('launches')</a:t>
            </a:r>
            <a:r>
              <a:rPr lang="en-US" sz="1200" b="0" i="0" kern="1200" dirty="0">
                <a:solidFill>
                  <a:schemeClr val="tx1"/>
                </a:solidFill>
                <a:effectLst/>
                <a:latin typeface="+mn-lt"/>
                <a:ea typeface="+mn-ea"/>
                <a:cs typeface="+mn-cs"/>
              </a:rPr>
              <a:t>, makes a </a:t>
            </a:r>
            <a:r>
              <a:rPr lang="en-US" dirty="0"/>
              <a:t>GET</a:t>
            </a:r>
            <a:r>
              <a:rPr lang="en-US" sz="1200" b="0" i="0" kern="1200" dirty="0">
                <a:solidFill>
                  <a:schemeClr val="tx1"/>
                </a:solidFill>
                <a:effectLst/>
                <a:latin typeface="+mn-lt"/>
                <a:ea typeface="+mn-ea"/>
                <a:cs typeface="+mn-cs"/>
              </a:rPr>
              <a:t> request to </a:t>
            </a:r>
            <a:r>
              <a:rPr lang="en-US" dirty="0"/>
              <a:t>https://</a:t>
            </a:r>
            <a:r>
              <a:rPr lang="en-US" dirty="0" err="1"/>
              <a:t>api.spacexdata.com</a:t>
            </a:r>
            <a:r>
              <a:rPr lang="en-US" dirty="0"/>
              <a:t>/v2/launches</a:t>
            </a:r>
            <a:r>
              <a:rPr lang="en-US" sz="1200" b="0" i="0" kern="1200" dirty="0">
                <a:solidFill>
                  <a:schemeClr val="tx1"/>
                </a:solidFill>
                <a:effectLst/>
                <a:latin typeface="+mn-lt"/>
                <a:ea typeface="+mn-ea"/>
                <a:cs typeface="+mn-cs"/>
              </a:rPr>
              <a:t> and stores the returned launches in the </a:t>
            </a:r>
            <a:r>
              <a:rPr lang="en-US" dirty="0"/>
              <a:t>response </a:t>
            </a:r>
            <a:r>
              <a:rPr lang="en-US" sz="1200" b="0" i="0" kern="1200" dirty="0">
                <a:solidFill>
                  <a:schemeClr val="tx1"/>
                </a:solidFill>
                <a:effectLst/>
                <a:latin typeface="+mn-lt"/>
                <a:ea typeface="+mn-ea"/>
                <a:cs typeface="+mn-cs"/>
              </a:rPr>
              <a:t>variable. </a:t>
            </a:r>
          </a:p>
          <a:p>
            <a:r>
              <a:rPr lang="en-US" sz="1200" b="0" i="0" kern="1200" dirty="0">
                <a:solidFill>
                  <a:schemeClr val="tx1"/>
                </a:solidFill>
                <a:effectLst/>
                <a:latin typeface="+mn-lt"/>
                <a:ea typeface="+mn-ea"/>
                <a:cs typeface="+mn-cs"/>
              </a:rPr>
              <a:t>Then, the </a:t>
            </a:r>
            <a:r>
              <a:rPr lang="en-US" dirty="0" err="1"/>
              <a:t>getAllLaunches</a:t>
            </a:r>
            <a:r>
              <a:rPr lang="en-US" sz="1200" b="0" i="0" kern="1200" dirty="0">
                <a:solidFill>
                  <a:schemeClr val="tx1"/>
                </a:solidFill>
                <a:effectLst/>
                <a:latin typeface="+mn-lt"/>
                <a:ea typeface="+mn-ea"/>
                <a:cs typeface="+mn-cs"/>
              </a:rPr>
              <a:t> method maps over the launches and transforms the response from our REST endpoint with </a:t>
            </a:r>
            <a:r>
              <a:rPr lang="en-US" dirty="0" err="1"/>
              <a:t>this.launchReducer</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30</a:t>
            </a:fld>
            <a:endParaRPr lang="en-US"/>
          </a:p>
        </p:txBody>
      </p:sp>
    </p:spTree>
    <p:extLst>
      <p:ext uri="{BB962C8B-B14F-4D97-AF65-F5344CB8AC3E}">
        <p14:creationId xmlns:p14="http://schemas.microsoft.com/office/powerpoint/2010/main" val="2982265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Now, we need to write our </a:t>
            </a:r>
            <a:r>
              <a:rPr lang="en-US" dirty="0" err="1"/>
              <a:t>launchReducer</a:t>
            </a:r>
            <a:r>
              <a:rPr lang="en-US" sz="1200" b="0" i="0" kern="1200" dirty="0">
                <a:solidFill>
                  <a:schemeClr val="tx1"/>
                </a:solidFill>
                <a:effectLst/>
                <a:latin typeface="+mn-lt"/>
                <a:ea typeface="+mn-ea"/>
                <a:cs typeface="+mn-cs"/>
              </a:rPr>
              <a:t> method in order to transform our launch data into the shape our schema expects. </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31</a:t>
            </a:fld>
            <a:endParaRPr lang="en-US"/>
          </a:p>
        </p:txBody>
      </p:sp>
    </p:spTree>
    <p:extLst>
      <p:ext uri="{BB962C8B-B14F-4D97-AF65-F5344CB8AC3E}">
        <p14:creationId xmlns:p14="http://schemas.microsoft.com/office/powerpoint/2010/main" val="168555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Facebook's mobile apps </a:t>
            </a:r>
            <a:r>
              <a:rPr lang="en-US" dirty="0"/>
              <a:t>have been powered by </a:t>
            </a:r>
            <a:r>
              <a:rPr lang="en-US" b="1" dirty="0" err="1"/>
              <a:t>GraphQL</a:t>
            </a:r>
            <a:r>
              <a:rPr lang="en-US" dirty="0"/>
              <a:t> since 2012. </a:t>
            </a:r>
          </a:p>
          <a:p>
            <a:r>
              <a:rPr lang="en-US" dirty="0"/>
              <a:t>A </a:t>
            </a:r>
            <a:r>
              <a:rPr lang="en-US" b="1" dirty="0" err="1"/>
              <a:t>GraphQL</a:t>
            </a:r>
            <a:r>
              <a:rPr lang="en-US" b="1" dirty="0"/>
              <a:t> spec was open sourced in 2015</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2</a:t>
            </a:fld>
            <a:endParaRPr lang="en-US"/>
          </a:p>
        </p:txBody>
      </p:sp>
    </p:spTree>
    <p:extLst>
      <p:ext uri="{BB962C8B-B14F-4D97-AF65-F5344CB8AC3E}">
        <p14:creationId xmlns:p14="http://schemas.microsoft.com/office/powerpoint/2010/main" val="826959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32</a:t>
            </a:fld>
            <a:endParaRPr lang="en-US"/>
          </a:p>
        </p:txBody>
      </p:sp>
    </p:spTree>
    <p:extLst>
      <p:ext uri="{BB962C8B-B14F-4D97-AF65-F5344CB8AC3E}">
        <p14:creationId xmlns:p14="http://schemas.microsoft.com/office/powerpoint/2010/main" val="353566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code above shows the resolver functions for the </a:t>
            </a:r>
            <a:r>
              <a:rPr lang="en-US" dirty="0"/>
              <a:t>Query</a:t>
            </a:r>
            <a:r>
              <a:rPr lang="en-US" sz="1200" b="0" i="0" kern="1200" dirty="0">
                <a:solidFill>
                  <a:schemeClr val="tx1"/>
                </a:solidFill>
                <a:effectLst/>
                <a:latin typeface="+mn-lt"/>
                <a:ea typeface="+mn-ea"/>
                <a:cs typeface="+mn-cs"/>
              </a:rPr>
              <a:t> type fields: </a:t>
            </a:r>
            <a:r>
              <a:rPr lang="en-US" dirty="0"/>
              <a:t>launches</a:t>
            </a:r>
            <a:r>
              <a:rPr lang="en-US" sz="1200" b="0" i="0" kern="1200" dirty="0">
                <a:solidFill>
                  <a:schemeClr val="tx1"/>
                </a:solidFill>
                <a:effectLst/>
                <a:latin typeface="+mn-lt"/>
                <a:ea typeface="+mn-ea"/>
                <a:cs typeface="+mn-cs"/>
              </a:rPr>
              <a:t>, </a:t>
            </a:r>
            <a:r>
              <a:rPr lang="en-US" dirty="0"/>
              <a:t>launch</a:t>
            </a:r>
            <a:r>
              <a:rPr lang="en-US" sz="1200" b="0" i="0" kern="1200" dirty="0">
                <a:solidFill>
                  <a:schemeClr val="tx1"/>
                </a:solidFill>
                <a:effectLst/>
                <a:latin typeface="+mn-lt"/>
                <a:ea typeface="+mn-ea"/>
                <a:cs typeface="+mn-cs"/>
              </a:rPr>
              <a:t>, and </a:t>
            </a:r>
            <a:r>
              <a:rPr lang="en-US" dirty="0"/>
              <a:t>me</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first argument to our resolvers, </a:t>
            </a:r>
            <a:r>
              <a:rPr lang="en-US" dirty="0"/>
              <a:t>parent</a:t>
            </a:r>
            <a:r>
              <a:rPr lang="en-US" sz="1200" b="0" i="0" kern="1200" dirty="0">
                <a:solidFill>
                  <a:schemeClr val="tx1"/>
                </a:solidFill>
                <a:effectLst/>
                <a:latin typeface="+mn-lt"/>
                <a:ea typeface="+mn-ea"/>
                <a:cs typeface="+mn-cs"/>
              </a:rPr>
              <a:t>, is always blank because it refers to the root of our graph. </a:t>
            </a:r>
          </a:p>
          <a:p>
            <a:r>
              <a:rPr lang="en-US" sz="1200" b="0" i="0" kern="1200" dirty="0">
                <a:solidFill>
                  <a:schemeClr val="tx1"/>
                </a:solidFill>
                <a:effectLst/>
                <a:latin typeface="+mn-lt"/>
                <a:ea typeface="+mn-ea"/>
                <a:cs typeface="+mn-cs"/>
              </a:rPr>
              <a:t>The second argument refers to any </a:t>
            </a:r>
            <a:r>
              <a:rPr lang="en-US" dirty="0"/>
              <a:t>arguments</a:t>
            </a:r>
            <a:r>
              <a:rPr lang="en-US" sz="1200" b="0" i="0" kern="1200" dirty="0">
                <a:solidFill>
                  <a:schemeClr val="tx1"/>
                </a:solidFill>
                <a:effectLst/>
                <a:latin typeface="+mn-lt"/>
                <a:ea typeface="+mn-ea"/>
                <a:cs typeface="+mn-cs"/>
              </a:rPr>
              <a:t> passed into our query, which we use in our </a:t>
            </a:r>
            <a:r>
              <a:rPr lang="en-US" dirty="0" err="1"/>
              <a:t>launch</a:t>
            </a:r>
            <a:r>
              <a:rPr lang="en-US" sz="1200" b="0" i="0" kern="1200" dirty="0" err="1">
                <a:solidFill>
                  <a:schemeClr val="tx1"/>
                </a:solidFill>
                <a:effectLst/>
                <a:latin typeface="+mn-lt"/>
                <a:ea typeface="+mn-ea"/>
                <a:cs typeface="+mn-cs"/>
              </a:rPr>
              <a:t>query</a:t>
            </a:r>
            <a:r>
              <a:rPr lang="en-US" sz="1200" b="0" i="0" kern="1200" dirty="0">
                <a:solidFill>
                  <a:schemeClr val="tx1"/>
                </a:solidFill>
                <a:effectLst/>
                <a:latin typeface="+mn-lt"/>
                <a:ea typeface="+mn-ea"/>
                <a:cs typeface="+mn-cs"/>
              </a:rPr>
              <a:t> to fetch a launch by its id.</a:t>
            </a:r>
          </a:p>
          <a:p>
            <a:r>
              <a:rPr lang="en-US" sz="1200" b="0" i="0" kern="1200" dirty="0">
                <a:solidFill>
                  <a:schemeClr val="tx1"/>
                </a:solidFill>
                <a:effectLst/>
                <a:latin typeface="+mn-lt"/>
                <a:ea typeface="+mn-ea"/>
                <a:cs typeface="+mn-cs"/>
              </a:rPr>
              <a:t>Finally, we </a:t>
            </a:r>
            <a:r>
              <a:rPr lang="en-US" sz="1200" b="0" i="0" kern="1200" dirty="0" err="1">
                <a:solidFill>
                  <a:schemeClr val="tx1"/>
                </a:solidFill>
                <a:effectLst/>
                <a:latin typeface="+mn-lt"/>
                <a:ea typeface="+mn-ea"/>
                <a:cs typeface="+mn-cs"/>
              </a:rPr>
              <a:t>destructure</a:t>
            </a:r>
            <a:r>
              <a:rPr lang="en-US" sz="1200" b="0" i="0" kern="1200" dirty="0">
                <a:solidFill>
                  <a:schemeClr val="tx1"/>
                </a:solidFill>
                <a:effectLst/>
                <a:latin typeface="+mn-lt"/>
                <a:ea typeface="+mn-ea"/>
                <a:cs typeface="+mn-cs"/>
              </a:rPr>
              <a:t> our data sources off the third argument, </a:t>
            </a:r>
            <a:r>
              <a:rPr lang="en-US" dirty="0"/>
              <a:t>context</a:t>
            </a:r>
            <a:r>
              <a:rPr lang="en-US" sz="1200" b="0" i="0" kern="1200" dirty="0">
                <a:solidFill>
                  <a:schemeClr val="tx1"/>
                </a:solidFill>
                <a:effectLst/>
                <a:latin typeface="+mn-lt"/>
                <a:ea typeface="+mn-ea"/>
                <a:cs typeface="+mn-cs"/>
              </a:rPr>
              <a:t>, in order to call them in our resolvers.</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33</a:t>
            </a:fld>
            <a:endParaRPr lang="en-US"/>
          </a:p>
        </p:txBody>
      </p:sp>
    </p:spTree>
    <p:extLst>
      <p:ext uri="{BB962C8B-B14F-4D97-AF65-F5344CB8AC3E}">
        <p14:creationId xmlns:p14="http://schemas.microsoft.com/office/powerpoint/2010/main" val="564304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What’s awesome about </a:t>
            </a:r>
            <a:r>
              <a:rPr lang="en-US" b="1" dirty="0" err="1"/>
              <a:t>GraphQL</a:t>
            </a:r>
            <a:r>
              <a:rPr lang="en-US" b="1" dirty="0"/>
              <a:t> is that the shape of your query will match the shape of your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p>
          <a:p>
            <a:pPr marL="0" indent="0" algn="ctr">
              <a:buNone/>
            </a:pPr>
            <a:endParaRPr lang="en-US" dirty="0"/>
          </a:p>
          <a:p>
            <a:pPr marL="0" indent="0" algn="l">
              <a:buNone/>
            </a:pPr>
            <a:r>
              <a:rPr lang="en-US" dirty="0"/>
              <a:t>A schema also defines what data we can fetch through </a:t>
            </a:r>
            <a:r>
              <a:rPr lang="en-US" b="1" dirty="0"/>
              <a:t>queries</a:t>
            </a:r>
            <a:r>
              <a:rPr lang="en-US" dirty="0"/>
              <a:t> </a:t>
            </a:r>
          </a:p>
          <a:p>
            <a:pPr marL="0" indent="0" algn="l">
              <a:buNone/>
            </a:pPr>
            <a:r>
              <a:rPr lang="en-US" dirty="0"/>
              <a:t>and what data we can update through </a:t>
            </a:r>
            <a:r>
              <a:rPr lang="en-US" b="1" dirty="0"/>
              <a:t>mutations</a:t>
            </a:r>
          </a:p>
          <a:p>
            <a:pPr marL="0" indent="0" algn="l">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Since all types in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are nullable by default, we need to add the </a:t>
            </a:r>
            <a:r>
              <a:rPr lang="en-US" dirty="0"/>
              <a:t>!</a:t>
            </a:r>
            <a:r>
              <a:rPr lang="en-US" sz="1200" b="0" i="0" kern="1200" dirty="0">
                <a:solidFill>
                  <a:schemeClr val="tx1"/>
                </a:solidFill>
                <a:effectLst/>
                <a:latin typeface="+mn-lt"/>
                <a:ea typeface="+mn-ea"/>
                <a:cs typeface="+mn-cs"/>
              </a:rPr>
              <a:t> to indicate that our query will always return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Next, we define a query to fetch a </a:t>
            </a:r>
            <a:r>
              <a:rPr lang="en-US" dirty="0"/>
              <a:t>launch</a:t>
            </a:r>
            <a:r>
              <a:rPr lang="en-US" sz="1200" b="0" i="0" kern="1200" dirty="0">
                <a:solidFill>
                  <a:schemeClr val="tx1"/>
                </a:solidFill>
                <a:effectLst/>
                <a:latin typeface="+mn-lt"/>
                <a:ea typeface="+mn-ea"/>
                <a:cs typeface="+mn-cs"/>
              </a:rPr>
              <a:t> by its ID. This query takes an argument of </a:t>
            </a:r>
            <a:r>
              <a:rPr lang="en-US" dirty="0"/>
              <a:t>id</a:t>
            </a:r>
            <a:r>
              <a:rPr lang="en-US" sz="1200" b="0" i="0" kern="1200" dirty="0">
                <a:solidFill>
                  <a:schemeClr val="tx1"/>
                </a:solidFill>
                <a:effectLst/>
                <a:latin typeface="+mn-lt"/>
                <a:ea typeface="+mn-ea"/>
                <a:cs typeface="+mn-cs"/>
              </a:rPr>
              <a:t> and returns a single launch.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Finally, we will add a </a:t>
            </a:r>
            <a:r>
              <a:rPr lang="en-US" dirty="0"/>
              <a:t>me</a:t>
            </a:r>
            <a:r>
              <a:rPr lang="en-US" sz="1200" b="0" i="0" kern="1200" dirty="0">
                <a:solidFill>
                  <a:schemeClr val="tx1"/>
                </a:solidFill>
                <a:effectLst/>
                <a:latin typeface="+mn-lt"/>
                <a:ea typeface="+mn-ea"/>
                <a:cs typeface="+mn-cs"/>
              </a:rPr>
              <a:t> query to fetch the current user's data.</a:t>
            </a:r>
            <a:endParaRPr lang="en-US" dirty="0"/>
          </a:p>
          <a:p>
            <a:pPr marL="0" indent="0" algn="l">
              <a:buNone/>
            </a:pPr>
            <a:endParaRPr lang="en-US" b="1" dirty="0"/>
          </a:p>
        </p:txBody>
      </p:sp>
      <p:sp>
        <p:nvSpPr>
          <p:cNvPr id="4" name="Slide Number Placeholder 3"/>
          <p:cNvSpPr>
            <a:spLocks noGrp="1"/>
          </p:cNvSpPr>
          <p:nvPr>
            <p:ph type="sldNum" sz="quarter" idx="10"/>
          </p:nvPr>
        </p:nvSpPr>
        <p:spPr/>
        <p:txBody>
          <a:bodyPr/>
          <a:lstStyle/>
          <a:p>
            <a:fld id="{24651751-A64F-1E47-A92F-445FB3F3FEF8}" type="slidenum">
              <a:rPr lang="en-US" smtClean="0"/>
              <a:t>34</a:t>
            </a:fld>
            <a:endParaRPr lang="en-US"/>
          </a:p>
        </p:txBody>
      </p:sp>
    </p:spTree>
    <p:extLst>
      <p:ext uri="{BB962C8B-B14F-4D97-AF65-F5344CB8AC3E}">
        <p14:creationId xmlns:p14="http://schemas.microsoft.com/office/powerpoint/2010/main" val="34052480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Het </a:t>
            </a:r>
            <a:r>
              <a:rPr lang="en-US" sz="1200" b="0" i="0" u="none" strike="noStrike" kern="1200" dirty="0" err="1">
                <a:solidFill>
                  <a:schemeClr val="tx1"/>
                </a:solidFill>
                <a:effectLst/>
                <a:latin typeface="+mn-lt"/>
                <a:ea typeface="+mn-ea"/>
                <a:cs typeface="+mn-cs"/>
              </a:rPr>
              <a:t>bouwen</a:t>
            </a:r>
            <a:r>
              <a:rPr lang="en-US" sz="1200" b="0" i="0" u="none" strike="noStrike" kern="1200" dirty="0">
                <a:solidFill>
                  <a:schemeClr val="tx1"/>
                </a:solidFill>
                <a:effectLst/>
                <a:latin typeface="+mn-lt"/>
                <a:ea typeface="+mn-ea"/>
                <a:cs typeface="+mn-cs"/>
              </a:rPr>
              <a:t> van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interactieve</a:t>
            </a:r>
            <a:r>
              <a:rPr lang="en-US" sz="1200" b="0" i="0" u="none" strike="noStrike" kern="1200" dirty="0">
                <a:solidFill>
                  <a:schemeClr val="tx1"/>
                </a:solidFill>
                <a:effectLst/>
                <a:latin typeface="+mn-lt"/>
                <a:ea typeface="+mn-ea"/>
                <a:cs typeface="+mn-cs"/>
              </a:rPr>
              <a:t> app om </a:t>
            </a:r>
            <a:r>
              <a:rPr lang="en-US" sz="1200" b="0" i="0" u="none" strike="noStrike" kern="1200" dirty="0" err="1">
                <a:solidFill>
                  <a:schemeClr val="tx1"/>
                </a:solidFill>
                <a:effectLst/>
                <a:latin typeface="+mn-lt"/>
                <a:ea typeface="+mn-ea"/>
                <a:cs typeface="+mn-cs"/>
              </a:rPr>
              <a:t>je</a:t>
            </a:r>
            <a:r>
              <a:rPr lang="en-US" sz="1200" b="0"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plek</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te</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reserveren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aankomende</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Space-X-</a:t>
            </a:r>
            <a:r>
              <a:rPr lang="en-US" sz="1200" b="1" i="0" u="none" strike="noStrike" kern="1200" dirty="0" err="1">
                <a:solidFill>
                  <a:schemeClr val="tx1"/>
                </a:solidFill>
                <a:effectLst/>
                <a:latin typeface="+mn-lt"/>
                <a:ea typeface="+mn-ea"/>
                <a:cs typeface="+mn-cs"/>
              </a:rPr>
              <a:t>lancering</a:t>
            </a:r>
            <a:r>
              <a:rPr lang="en-US" sz="1200" b="0" i="0" u="none" strike="noStrike" kern="1200" dirty="0">
                <a:solidFill>
                  <a:schemeClr val="tx1"/>
                </a:solidFill>
                <a:effectLst/>
                <a:latin typeface="+mn-lt"/>
                <a:ea typeface="+mn-ea"/>
                <a:cs typeface="+mn-cs"/>
              </a:rPr>
              <a:t>. </a:t>
            </a:r>
          </a:p>
          <a:p>
            <a:r>
              <a:rPr lang="en-US" sz="1600" b="1" i="0" u="none" strike="noStrike" kern="1200" dirty="0" err="1">
                <a:solidFill>
                  <a:schemeClr val="tx1"/>
                </a:solidFill>
                <a:effectLst/>
                <a:latin typeface="+mn-lt"/>
                <a:ea typeface="+mn-ea"/>
                <a:cs typeface="+mn-cs"/>
              </a:rPr>
              <a:t>Alle</a:t>
            </a:r>
            <a:r>
              <a:rPr lang="en-US" sz="1600" b="1" i="0" u="none" strike="noStrike" kern="1200" dirty="0">
                <a:solidFill>
                  <a:schemeClr val="tx1"/>
                </a:solidFill>
                <a:effectLst/>
                <a:latin typeface="+mn-lt"/>
                <a:ea typeface="+mn-ea"/>
                <a:cs typeface="+mn-cs"/>
              </a:rPr>
              <a:t> </a:t>
            </a:r>
            <a:r>
              <a:rPr lang="en-US" sz="1600" b="1" i="0" u="none" strike="noStrike" kern="1200" dirty="0" err="1">
                <a:solidFill>
                  <a:schemeClr val="tx1"/>
                </a:solidFill>
                <a:effectLst/>
                <a:latin typeface="+mn-lt"/>
                <a:ea typeface="+mn-ea"/>
                <a:cs typeface="+mn-cs"/>
              </a:rPr>
              <a:t>gegevens</a:t>
            </a:r>
            <a:r>
              <a:rPr lang="en-US" sz="1600" b="1" i="0" u="none" strike="noStrike" kern="1200" dirty="0">
                <a:solidFill>
                  <a:schemeClr val="tx1"/>
                </a:solidFill>
                <a:effectLst/>
                <a:latin typeface="+mn-lt"/>
                <a:ea typeface="+mn-ea"/>
                <a:cs typeface="+mn-cs"/>
              </a:rPr>
              <a:t> </a:t>
            </a:r>
            <a:r>
              <a:rPr lang="en-US" sz="1600" b="1" i="0" u="none" strike="noStrike" kern="1200" dirty="0" err="1">
                <a:solidFill>
                  <a:schemeClr val="tx1"/>
                </a:solidFill>
                <a:effectLst/>
                <a:latin typeface="+mn-lt"/>
                <a:ea typeface="+mn-ea"/>
                <a:cs typeface="+mn-cs"/>
              </a:rPr>
              <a:t>zijn</a:t>
            </a:r>
            <a:r>
              <a:rPr lang="en-US" sz="1600" b="1" i="0" u="none" strike="noStrike" kern="1200" dirty="0">
                <a:solidFill>
                  <a:schemeClr val="tx1"/>
                </a:solidFill>
                <a:effectLst/>
                <a:latin typeface="+mn-lt"/>
                <a:ea typeface="+mn-ea"/>
                <a:cs typeface="+mn-cs"/>
              </a:rPr>
              <a:t> </a:t>
            </a:r>
            <a:r>
              <a:rPr lang="en-US" sz="1600" b="1" i="0" u="none" strike="noStrike" kern="1200" dirty="0" err="1">
                <a:solidFill>
                  <a:schemeClr val="tx1"/>
                </a:solidFill>
                <a:effectLst/>
                <a:latin typeface="+mn-lt"/>
                <a:ea typeface="+mn-ea"/>
                <a:cs typeface="+mn-cs"/>
              </a:rPr>
              <a:t>echt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dankzij</a:t>
            </a:r>
            <a:r>
              <a:rPr lang="en-US" sz="1200" b="0" i="0" u="none" strike="noStrike" kern="1200" dirty="0">
                <a:solidFill>
                  <a:schemeClr val="tx1"/>
                </a:solidFill>
                <a:effectLst/>
                <a:latin typeface="+mn-lt"/>
                <a:ea typeface="+mn-ea"/>
                <a:cs typeface="+mn-cs"/>
              </a:rPr>
              <a:t> de </a:t>
            </a:r>
            <a:r>
              <a:rPr lang="en-US" sz="1200" b="1" i="0" u="none" strike="noStrike" kern="1200" dirty="0">
                <a:solidFill>
                  <a:schemeClr val="tx1"/>
                </a:solidFill>
                <a:effectLst/>
                <a:latin typeface="+mn-lt"/>
                <a:ea typeface="+mn-ea"/>
                <a:cs typeface="+mn-cs"/>
              </a:rPr>
              <a:t>SpaceX API</a:t>
            </a:r>
            <a:r>
              <a:rPr lang="en-US" sz="1200" b="0" i="0" u="none" strike="noStrike" kern="1200" dirty="0">
                <a:solidFill>
                  <a:schemeClr val="tx1"/>
                </a:solidFill>
                <a:effectLst/>
                <a:latin typeface="+mn-lt"/>
                <a:ea typeface="+mn-ea"/>
                <a:cs typeface="+mn-cs"/>
              </a:rPr>
              <a: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sng" strike="noStrike" kern="1200" dirty="0">
                <a:solidFill>
                  <a:schemeClr val="tx1"/>
                </a:solidFill>
                <a:effectLst/>
                <a:latin typeface="+mn-lt"/>
                <a:ea typeface="+mn-ea"/>
                <a:cs typeface="+mn-cs"/>
                <a:hlinkClick r:id="rId3"/>
              </a:rPr>
              <a:t>https://www.apollographql.com/docs/images/space-explorer.png</a:t>
            </a:r>
            <a:endParaRPr lang="en-US" sz="1200" b="0" i="0" u="none" strike="noStrike" kern="1200" dirty="0">
              <a:solidFill>
                <a:schemeClr val="tx1"/>
              </a:solidFill>
              <a:effectLst/>
              <a:latin typeface="+mn-lt"/>
              <a:ea typeface="+mn-ea"/>
              <a:cs typeface="+mn-cs"/>
            </a:endParaRP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 app </a:t>
            </a:r>
            <a:r>
              <a:rPr lang="en-US" sz="1200" b="0" i="0" u="none" strike="noStrike" kern="1200" dirty="0" err="1">
                <a:solidFill>
                  <a:schemeClr val="tx1"/>
                </a:solidFill>
                <a:effectLst/>
                <a:latin typeface="+mn-lt"/>
                <a:ea typeface="+mn-ea"/>
                <a:cs typeface="+mn-cs"/>
              </a:rPr>
              <a:t>heeft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vijf</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schermen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inlogscherm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lijst</a:t>
            </a:r>
            <a:r>
              <a:rPr lang="en-US" sz="1200" b="0" i="0" u="none" strike="noStrike" kern="1200" dirty="0">
                <a:solidFill>
                  <a:schemeClr val="tx1"/>
                </a:solidFill>
                <a:effectLst/>
                <a:latin typeface="+mn-lt"/>
                <a:ea typeface="+mn-ea"/>
                <a:cs typeface="+mn-cs"/>
              </a:rPr>
              <a:t> met </a:t>
            </a:r>
            <a:r>
              <a:rPr lang="en-US" sz="1200" b="0" i="0" u="none" strike="noStrike" kern="1200" dirty="0" err="1">
                <a:solidFill>
                  <a:schemeClr val="tx1"/>
                </a:solidFill>
                <a:effectLst/>
                <a:latin typeface="+mn-lt"/>
                <a:ea typeface="+mn-ea"/>
                <a:cs typeface="+mn-cs"/>
              </a:rPr>
              <a:t>lanceringen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startdetail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profielpagina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winkelwagentje</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De </a:t>
            </a:r>
            <a:r>
              <a:rPr lang="en-US" sz="1200" b="0" i="0" u="none" strike="noStrike" kern="1200" dirty="0" err="1">
                <a:solidFill>
                  <a:schemeClr val="tx1"/>
                </a:solidFill>
                <a:effectLst/>
                <a:latin typeface="+mn-lt"/>
                <a:ea typeface="+mn-ea"/>
                <a:cs typeface="+mn-cs"/>
              </a:rPr>
              <a:t>grafische</a:t>
            </a:r>
            <a:r>
              <a:rPr lang="en-US" sz="1200" b="0" i="0" u="none" strike="noStrike" kern="1200" dirty="0">
                <a:solidFill>
                  <a:schemeClr val="tx1"/>
                </a:solidFill>
                <a:effectLst/>
                <a:latin typeface="+mn-lt"/>
                <a:ea typeface="+mn-ea"/>
                <a:cs typeface="+mn-cs"/>
              </a:rPr>
              <a:t> API die </a:t>
            </a:r>
            <a:r>
              <a:rPr lang="en-US" sz="1200" b="0" i="0" u="none" strike="noStrike" kern="1200" dirty="0" err="1">
                <a:solidFill>
                  <a:schemeClr val="tx1"/>
                </a:solidFill>
                <a:effectLst/>
                <a:latin typeface="+mn-lt"/>
                <a:ea typeface="+mn-ea"/>
                <a:cs typeface="+mn-cs"/>
              </a:rPr>
              <a:t>onze</a:t>
            </a:r>
            <a:r>
              <a:rPr lang="en-US" sz="1200" b="0" i="0" u="none" strike="noStrike" kern="1200" dirty="0">
                <a:solidFill>
                  <a:schemeClr val="tx1"/>
                </a:solidFill>
                <a:effectLst/>
                <a:latin typeface="+mn-lt"/>
                <a:ea typeface="+mn-ea"/>
                <a:cs typeface="+mn-cs"/>
              </a:rPr>
              <a:t> Space-app van </a:t>
            </a:r>
            <a:r>
              <a:rPr lang="en-US" sz="1200" b="0" i="0" u="none" strike="noStrike" kern="1200" dirty="0" err="1">
                <a:solidFill>
                  <a:schemeClr val="tx1"/>
                </a:solidFill>
                <a:effectLst/>
                <a:latin typeface="+mn-lt"/>
                <a:ea typeface="+mn-ea"/>
                <a:cs typeface="+mn-cs"/>
              </a:rPr>
              <a:t>stroom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voorziet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maakt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verbinding</a:t>
            </a:r>
            <a:r>
              <a:rPr lang="en-US" sz="1200" b="0" i="0" u="none" strike="noStrike" kern="1200" dirty="0">
                <a:solidFill>
                  <a:schemeClr val="tx1"/>
                </a:solidFill>
                <a:effectLst/>
                <a:latin typeface="+mn-lt"/>
                <a:ea typeface="+mn-ea"/>
                <a:cs typeface="+mn-cs"/>
              </a:rPr>
              <a:t> met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REST-API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SQLite-database. </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a:t>
            </a:r>
            <a:r>
              <a:rPr lang="en-US" sz="1200" b="0" i="0" u="none" strike="noStrike" kern="1200" dirty="0" err="1">
                <a:solidFill>
                  <a:schemeClr val="tx1"/>
                </a:solidFill>
                <a:effectLst/>
                <a:latin typeface="+mn-lt"/>
                <a:ea typeface="+mn-ea"/>
                <a:cs typeface="+mn-cs"/>
              </a:rPr>
              <a:t>behandelen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essentiële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onderwerpen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zoals</a:t>
            </a:r>
            <a:r>
              <a:rPr lang="en-US" sz="1200" b="0"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authenticatie</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paginering</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testen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implementatie</a:t>
            </a:r>
            <a:r>
              <a:rPr lang="en-US" sz="1200" b="0" i="0" u="none" strike="noStrike"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35</a:t>
            </a:fld>
            <a:endParaRPr lang="en-US"/>
          </a:p>
        </p:txBody>
      </p:sp>
    </p:spTree>
    <p:extLst>
      <p:ext uri="{BB962C8B-B14F-4D97-AF65-F5344CB8AC3E}">
        <p14:creationId xmlns:p14="http://schemas.microsoft.com/office/powerpoint/2010/main" val="1013586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What's awesome about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is that the shape of your query will match the shape of your response.</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36</a:t>
            </a:fld>
            <a:endParaRPr lang="en-US"/>
          </a:p>
        </p:txBody>
      </p:sp>
    </p:spTree>
    <p:extLst>
      <p:ext uri="{BB962C8B-B14F-4D97-AF65-F5344CB8AC3E}">
        <p14:creationId xmlns:p14="http://schemas.microsoft.com/office/powerpoint/2010/main" val="322203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Resolver</a:t>
            </a:r>
            <a:r>
              <a:rPr lang="en-US" dirty="0"/>
              <a:t> </a:t>
            </a:r>
            <a:r>
              <a:rPr lang="en-US" dirty="0" err="1"/>
              <a:t>roept</a:t>
            </a:r>
            <a:r>
              <a:rPr lang="en-US" dirty="0"/>
              <a:t> de ‘Data Source’ </a:t>
            </a:r>
            <a:r>
              <a:rPr lang="en-US" dirty="0" err="1"/>
              <a:t>aan</a:t>
            </a:r>
            <a:r>
              <a:rPr lang="en-US" dirty="0"/>
              <a:t> </a:t>
            </a:r>
            <a:r>
              <a:rPr lang="en-US" dirty="0" err="1"/>
              <a:t>voor</a:t>
            </a:r>
            <a:r>
              <a:rPr lang="en-US" dirty="0"/>
              <a:t> het </a:t>
            </a:r>
            <a:r>
              <a:rPr lang="en-US" dirty="0" err="1"/>
              <a:t>connecten</a:t>
            </a:r>
            <a:r>
              <a:rPr lang="en-US" dirty="0"/>
              <a:t> </a:t>
            </a:r>
            <a:r>
              <a:rPr lang="en-US" dirty="0" err="1"/>
              <a:t>naar</a:t>
            </a:r>
            <a:r>
              <a:rPr lang="en-US" dirty="0"/>
              <a:t> de API. </a:t>
            </a:r>
            <a:r>
              <a:rPr lang="en-US" dirty="0">
                <a:sym typeface="Wingdings" pitchFamily="2" charset="2"/>
              </a:rPr>
              <a:t> </a:t>
            </a:r>
          </a:p>
          <a:p>
            <a:r>
              <a:rPr lang="en-US" b="1" dirty="0">
                <a:sym typeface="Wingdings" pitchFamily="2" charset="2"/>
              </a:rPr>
              <a:t>Reducer</a:t>
            </a:r>
            <a:r>
              <a:rPr lang="en-US" dirty="0">
                <a:sym typeface="Wingdings" pitchFamily="2" charset="2"/>
              </a:rPr>
              <a:t> (</a:t>
            </a:r>
            <a:r>
              <a:rPr lang="en-US" sz="1200" b="0" i="0" kern="1200" dirty="0">
                <a:solidFill>
                  <a:schemeClr val="tx1"/>
                </a:solidFill>
                <a:effectLst/>
                <a:latin typeface="+mn-lt"/>
                <a:ea typeface="+mn-ea"/>
                <a:cs typeface="+mn-cs"/>
              </a:rPr>
              <a:t>in order to transform our data into the shape our </a:t>
            </a:r>
            <a:r>
              <a:rPr lang="en-US" sz="1200" b="1" i="0" kern="1200" dirty="0">
                <a:solidFill>
                  <a:schemeClr val="tx1"/>
                </a:solidFill>
                <a:effectLst/>
                <a:latin typeface="+mn-lt"/>
                <a:ea typeface="+mn-ea"/>
                <a:cs typeface="+mn-cs"/>
              </a:rPr>
              <a:t>schema</a:t>
            </a:r>
            <a:r>
              <a:rPr lang="en-US" sz="1200" b="0" i="0" kern="1200" dirty="0">
                <a:solidFill>
                  <a:schemeClr val="tx1"/>
                </a:solidFill>
                <a:effectLst/>
                <a:latin typeface="+mn-lt"/>
                <a:ea typeface="+mn-ea"/>
                <a:cs typeface="+mn-cs"/>
              </a:rPr>
              <a:t> </a:t>
            </a:r>
            <a:r>
              <a:rPr lang="en-US" dirty="0">
                <a:sym typeface="Wingdings" pitchFamily="2" charset="2"/>
              </a:rPr>
              <a:t>)  </a:t>
            </a:r>
            <a:r>
              <a:rPr lang="en-US" b="1" dirty="0">
                <a:sym typeface="Wingdings" pitchFamily="2" charset="2"/>
              </a:rPr>
              <a:t>schema</a:t>
            </a:r>
            <a:r>
              <a:rPr lang="en-US" dirty="0">
                <a:sym typeface="Wingdings" pitchFamily="2" charset="2"/>
              </a:rPr>
              <a:t>  to Frontend</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37</a:t>
            </a:fld>
            <a:endParaRPr lang="en-US"/>
          </a:p>
        </p:txBody>
      </p:sp>
    </p:spTree>
    <p:extLst>
      <p:ext uri="{BB962C8B-B14F-4D97-AF65-F5344CB8AC3E}">
        <p14:creationId xmlns:p14="http://schemas.microsoft.com/office/powerpoint/2010/main" val="971601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is often confused with being a database technology. This is a misconception, </a:t>
            </a:r>
            <a:r>
              <a:rPr lang="en-US" sz="1200" b="1" i="0" kern="1200" dirty="0" err="1">
                <a:solidFill>
                  <a:schemeClr val="tx1"/>
                </a:solidFill>
                <a:effectLst/>
                <a:latin typeface="+mn-lt"/>
                <a:ea typeface="+mn-ea"/>
                <a:cs typeface="+mn-cs"/>
              </a:rPr>
              <a:t>GraphQL</a:t>
            </a:r>
            <a:r>
              <a:rPr lang="en-US" sz="1200" b="1" i="0" kern="1200" dirty="0">
                <a:solidFill>
                  <a:schemeClr val="tx1"/>
                </a:solidFill>
                <a:effectLst/>
                <a:latin typeface="+mn-lt"/>
                <a:ea typeface="+mn-ea"/>
                <a:cs typeface="+mn-cs"/>
              </a:rPr>
              <a:t> is a </a:t>
            </a:r>
            <a:r>
              <a:rPr lang="en-US" sz="1200" b="1" i="1" kern="1200" dirty="0">
                <a:solidFill>
                  <a:schemeClr val="tx1"/>
                </a:solidFill>
                <a:effectLst/>
                <a:latin typeface="+mn-lt"/>
                <a:ea typeface="+mn-ea"/>
                <a:cs typeface="+mn-cs"/>
              </a:rPr>
              <a:t>query language</a:t>
            </a:r>
            <a:r>
              <a:rPr lang="en-US" sz="1200" b="1" i="0" kern="1200" dirty="0">
                <a:solidFill>
                  <a:schemeClr val="tx1"/>
                </a:solidFill>
                <a:effectLst/>
                <a:latin typeface="+mn-lt"/>
                <a:ea typeface="+mn-ea"/>
                <a:cs typeface="+mn-cs"/>
              </a:rPr>
              <a:t> for APIs </a:t>
            </a:r>
            <a:r>
              <a:rPr lang="en-US" sz="1200" b="0" i="0" kern="1200" dirty="0">
                <a:solidFill>
                  <a:schemeClr val="tx1"/>
                </a:solidFill>
                <a:effectLst/>
                <a:latin typeface="+mn-lt"/>
                <a:ea typeface="+mn-ea"/>
                <a:cs typeface="+mn-cs"/>
              </a:rPr>
              <a:t>- not databases. In that sense it’s database agnostic and can be used with any kind of database or even no database at all.</a:t>
            </a:r>
            <a:endParaRPr lang="en-US" dirty="0"/>
          </a:p>
        </p:txBody>
      </p:sp>
      <p:sp>
        <p:nvSpPr>
          <p:cNvPr id="4" name="Slide Number Placeholder 3"/>
          <p:cNvSpPr>
            <a:spLocks noGrp="1"/>
          </p:cNvSpPr>
          <p:nvPr>
            <p:ph type="sldNum" sz="quarter" idx="5"/>
          </p:nvPr>
        </p:nvSpPr>
        <p:spPr/>
        <p:txBody>
          <a:bodyPr/>
          <a:lstStyle/>
          <a:p>
            <a:fld id="{24651751-A64F-1E47-A92F-445FB3F3FEF8}" type="slidenum">
              <a:rPr lang="en-US" smtClean="0"/>
              <a:t>38</a:t>
            </a:fld>
            <a:endParaRPr lang="en-US"/>
          </a:p>
        </p:txBody>
      </p:sp>
    </p:spTree>
    <p:extLst>
      <p:ext uri="{BB962C8B-B14F-4D97-AF65-F5344CB8AC3E}">
        <p14:creationId xmlns:p14="http://schemas.microsoft.com/office/powerpoint/2010/main" val="225155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No.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is an API technology so it can be used in any context where an API is required.</a:t>
            </a:r>
          </a:p>
          <a:p>
            <a:pPr fontAlgn="base"/>
            <a:r>
              <a:rPr lang="en-US" sz="1200" b="0" i="0" kern="1200" dirty="0">
                <a:solidFill>
                  <a:schemeClr val="tx1"/>
                </a:solidFill>
                <a:effectLst/>
                <a:latin typeface="+mn-lt"/>
                <a:ea typeface="+mn-ea"/>
                <a:cs typeface="+mn-cs"/>
              </a:rPr>
              <a:t>On the </a:t>
            </a:r>
            <a:r>
              <a:rPr lang="en-US" sz="1200" b="0" i="1" kern="1200" dirty="0">
                <a:solidFill>
                  <a:schemeClr val="tx1"/>
                </a:solidFill>
                <a:effectLst/>
                <a:latin typeface="+mn-lt"/>
                <a:ea typeface="+mn-ea"/>
                <a:cs typeface="+mn-cs"/>
              </a:rPr>
              <a:t>backend</a:t>
            </a:r>
            <a:r>
              <a:rPr lang="en-US" sz="1200" b="0" i="0" kern="1200" dirty="0">
                <a:solidFill>
                  <a:schemeClr val="tx1"/>
                </a:solidFill>
                <a:effectLst/>
                <a:latin typeface="+mn-lt"/>
                <a:ea typeface="+mn-ea"/>
                <a:cs typeface="+mn-cs"/>
              </a:rPr>
              <a:t>, a </a:t>
            </a:r>
            <a:r>
              <a:rPr lang="en-US" sz="1200" b="1" i="0" kern="1200" dirty="0" err="1">
                <a:solidFill>
                  <a:schemeClr val="tx1"/>
                </a:solidFill>
                <a:effectLst/>
                <a:latin typeface="+mn-lt"/>
                <a:ea typeface="+mn-ea"/>
                <a:cs typeface="+mn-cs"/>
              </a:rPr>
              <a:t>GraphQL</a:t>
            </a:r>
            <a:r>
              <a:rPr lang="en-US" sz="1200" b="1" i="0" kern="1200" dirty="0">
                <a:solidFill>
                  <a:schemeClr val="tx1"/>
                </a:solidFill>
                <a:effectLst/>
                <a:latin typeface="+mn-lt"/>
                <a:ea typeface="+mn-ea"/>
                <a:cs typeface="+mn-cs"/>
              </a:rPr>
              <a:t> SERVER can be implemented in any programming language </a:t>
            </a:r>
            <a:r>
              <a:rPr lang="en-US" sz="1200" b="0" i="0" kern="1200" dirty="0">
                <a:solidFill>
                  <a:schemeClr val="tx1"/>
                </a:solidFill>
                <a:effectLst/>
                <a:latin typeface="+mn-lt"/>
                <a:ea typeface="+mn-ea"/>
                <a:cs typeface="+mn-cs"/>
              </a:rPr>
              <a:t>that can be used to build a web server.</a:t>
            </a: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r>
              <a:rPr lang="en-US" dirty="0"/>
              <a:t>Apollo is written in Node</a:t>
            </a:r>
          </a:p>
          <a:p>
            <a:r>
              <a:rPr lang="en-US" dirty="0" err="1"/>
              <a:t>GraphQL</a:t>
            </a:r>
            <a:r>
              <a:rPr lang="en-US" dirty="0"/>
              <a:t> can be Node/Java/C# </a:t>
            </a:r>
            <a:r>
              <a:rPr lang="en-US" dirty="0" err="1"/>
              <a:t>ect</a:t>
            </a:r>
            <a:r>
              <a:rPr lang="en-US" dirty="0"/>
              <a:t>.</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651751-A64F-1E47-A92F-445FB3F3FEF8}" type="slidenum">
              <a:rPr lang="en-US" smtClean="0"/>
              <a:t>39</a:t>
            </a:fld>
            <a:endParaRPr lang="en-US"/>
          </a:p>
        </p:txBody>
      </p:sp>
    </p:spTree>
    <p:extLst>
      <p:ext uri="{BB962C8B-B14F-4D97-AF65-F5344CB8AC3E}">
        <p14:creationId xmlns:p14="http://schemas.microsoft.com/office/powerpoint/2010/main" val="3886710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r>
              <a:rPr lang="en-US" dirty="0"/>
              <a:t>Yes, Apollo is written in Node and can be used in the Frontend </a:t>
            </a:r>
          </a:p>
          <a:p>
            <a:endParaRPr lang="en-US" dirty="0"/>
          </a:p>
          <a:p>
            <a:r>
              <a:rPr lang="en-US" dirty="0" err="1"/>
              <a:t>GraphQL</a:t>
            </a:r>
            <a:r>
              <a:rPr lang="en-US" dirty="0"/>
              <a:t> can be Node/Java/C# </a:t>
            </a:r>
            <a:r>
              <a:rPr lang="en-US" dirty="0" err="1"/>
              <a:t>ect</a:t>
            </a:r>
            <a:r>
              <a:rPr lang="en-US" dirty="0"/>
              <a:t>.</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4651751-A64F-1E47-A92F-445FB3F3FEF8}" type="slidenum">
              <a:rPr lang="en-US" smtClean="0"/>
              <a:t>40</a:t>
            </a:fld>
            <a:endParaRPr lang="en-US"/>
          </a:p>
        </p:txBody>
      </p:sp>
    </p:spTree>
    <p:extLst>
      <p:ext uri="{BB962C8B-B14F-4D97-AF65-F5344CB8AC3E}">
        <p14:creationId xmlns:p14="http://schemas.microsoft.com/office/powerpoint/2010/main" val="3997374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Authentication</a:t>
            </a:r>
            <a:r>
              <a:rPr lang="en-US" sz="1200" b="0" i="0" kern="1200" dirty="0">
                <a:solidFill>
                  <a:schemeClr val="tx1"/>
                </a:solidFill>
                <a:effectLst/>
                <a:latin typeface="+mn-lt"/>
                <a:ea typeface="+mn-ea"/>
                <a:cs typeface="+mn-cs"/>
              </a:rPr>
              <a:t> in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can be implemented with common patterns such as </a:t>
            </a:r>
            <a:r>
              <a:rPr lang="en-US" sz="1200" b="1" i="0" u="none" strike="noStrike" kern="1200" dirty="0">
                <a:solidFill>
                  <a:schemeClr val="tx1"/>
                </a:solidFill>
                <a:effectLst/>
                <a:latin typeface="+mn-lt"/>
                <a:ea typeface="+mn-ea"/>
                <a:cs typeface="+mn-cs"/>
                <a:hlinkClick r:id="rId3"/>
              </a:rPr>
              <a:t>OAuth</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b="1" dirty="0"/>
              <a:t>Authorization: </a:t>
            </a:r>
            <a:r>
              <a:rPr lang="en-US" sz="1200" b="0" i="0" kern="1200" dirty="0">
                <a:solidFill>
                  <a:schemeClr val="tx1"/>
                </a:solidFill>
                <a:effectLst/>
                <a:latin typeface="+mn-lt"/>
                <a:ea typeface="+mn-ea"/>
                <a:cs typeface="+mn-cs"/>
              </a:rPr>
              <a:t>Delegate authorization logic to the </a:t>
            </a:r>
            <a:r>
              <a:rPr lang="en-US" sz="1200" b="1" i="0" kern="1200" dirty="0">
                <a:solidFill>
                  <a:schemeClr val="tx1"/>
                </a:solidFill>
                <a:effectLst/>
                <a:latin typeface="+mn-lt"/>
                <a:ea typeface="+mn-ea"/>
                <a:cs typeface="+mn-cs"/>
              </a:rPr>
              <a:t>business logic layer </a:t>
            </a:r>
            <a:r>
              <a:rPr lang="en-US" dirty="0">
                <a:hlinkClick r:id="rId4"/>
              </a:rPr>
              <a:t>https://graphql.org/learn/authorization/</a:t>
            </a:r>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24651751-A64F-1E47-A92F-445FB3F3FEF8}" type="slidenum">
              <a:rPr lang="en-US" smtClean="0"/>
              <a:t>41</a:t>
            </a:fld>
            <a:endParaRPr lang="en-US"/>
          </a:p>
        </p:txBody>
      </p:sp>
    </p:spTree>
    <p:extLst>
      <p:ext uri="{BB962C8B-B14F-4D97-AF65-F5344CB8AC3E}">
        <p14:creationId xmlns:p14="http://schemas.microsoft.com/office/powerpoint/2010/main" val="14404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Het </a:t>
            </a:r>
            <a:r>
              <a:rPr lang="en-US" sz="1200" b="0" i="0" u="none" strike="noStrike" kern="1200" dirty="0" err="1">
                <a:solidFill>
                  <a:schemeClr val="tx1"/>
                </a:solidFill>
                <a:effectLst/>
                <a:latin typeface="+mn-lt"/>
                <a:ea typeface="+mn-ea"/>
                <a:cs typeface="+mn-cs"/>
              </a:rPr>
              <a:t>bouwen</a:t>
            </a:r>
            <a:r>
              <a:rPr lang="en-US" sz="1200" b="0" i="0" u="none" strike="noStrike" kern="1200" dirty="0">
                <a:solidFill>
                  <a:schemeClr val="tx1"/>
                </a:solidFill>
                <a:effectLst/>
                <a:latin typeface="+mn-lt"/>
                <a:ea typeface="+mn-ea"/>
                <a:cs typeface="+mn-cs"/>
              </a:rPr>
              <a:t> van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interactieve</a:t>
            </a:r>
            <a:r>
              <a:rPr lang="en-US" sz="1200" b="0" i="0" u="none" strike="noStrike" kern="1200" dirty="0">
                <a:solidFill>
                  <a:schemeClr val="tx1"/>
                </a:solidFill>
                <a:effectLst/>
                <a:latin typeface="+mn-lt"/>
                <a:ea typeface="+mn-ea"/>
                <a:cs typeface="+mn-cs"/>
              </a:rPr>
              <a:t> app om </a:t>
            </a:r>
            <a:r>
              <a:rPr lang="en-US" sz="1200" b="0" i="0" u="none" strike="noStrike" kern="1200" dirty="0" err="1">
                <a:solidFill>
                  <a:schemeClr val="tx1"/>
                </a:solidFill>
                <a:effectLst/>
                <a:latin typeface="+mn-lt"/>
                <a:ea typeface="+mn-ea"/>
                <a:cs typeface="+mn-cs"/>
              </a:rPr>
              <a:t>je</a:t>
            </a:r>
            <a:r>
              <a:rPr lang="en-US" sz="1200" b="0"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plek</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te</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reserveren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voor</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aankomende</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Space-X-</a:t>
            </a:r>
            <a:r>
              <a:rPr lang="en-US" sz="1200" b="1" i="0" u="none" strike="noStrike" kern="1200" dirty="0" err="1">
                <a:solidFill>
                  <a:schemeClr val="tx1"/>
                </a:solidFill>
                <a:effectLst/>
                <a:latin typeface="+mn-lt"/>
                <a:ea typeface="+mn-ea"/>
                <a:cs typeface="+mn-cs"/>
              </a:rPr>
              <a:t>lancering</a:t>
            </a:r>
            <a:r>
              <a:rPr lang="en-US" sz="1200" b="0" i="0" u="none" strike="noStrike" kern="1200" dirty="0">
                <a:solidFill>
                  <a:schemeClr val="tx1"/>
                </a:solidFill>
                <a:effectLst/>
                <a:latin typeface="+mn-lt"/>
                <a:ea typeface="+mn-ea"/>
                <a:cs typeface="+mn-cs"/>
              </a:rPr>
              <a:t>. </a:t>
            </a:r>
          </a:p>
          <a:p>
            <a:r>
              <a:rPr lang="en-US" sz="1600" b="1" i="0" u="none" strike="noStrike" kern="1200" dirty="0" err="1">
                <a:solidFill>
                  <a:schemeClr val="tx1"/>
                </a:solidFill>
                <a:effectLst/>
                <a:latin typeface="+mn-lt"/>
                <a:ea typeface="+mn-ea"/>
                <a:cs typeface="+mn-cs"/>
              </a:rPr>
              <a:t>Alle</a:t>
            </a:r>
            <a:r>
              <a:rPr lang="en-US" sz="1600" b="1" i="0" u="none" strike="noStrike" kern="1200" dirty="0">
                <a:solidFill>
                  <a:schemeClr val="tx1"/>
                </a:solidFill>
                <a:effectLst/>
                <a:latin typeface="+mn-lt"/>
                <a:ea typeface="+mn-ea"/>
                <a:cs typeface="+mn-cs"/>
              </a:rPr>
              <a:t> </a:t>
            </a:r>
            <a:r>
              <a:rPr lang="en-US" sz="1600" b="1" i="0" u="none" strike="noStrike" kern="1200" dirty="0" err="1">
                <a:solidFill>
                  <a:schemeClr val="tx1"/>
                </a:solidFill>
                <a:effectLst/>
                <a:latin typeface="+mn-lt"/>
                <a:ea typeface="+mn-ea"/>
                <a:cs typeface="+mn-cs"/>
              </a:rPr>
              <a:t>gegevens</a:t>
            </a:r>
            <a:r>
              <a:rPr lang="en-US" sz="1600" b="1" i="0" u="none" strike="noStrike" kern="1200" dirty="0">
                <a:solidFill>
                  <a:schemeClr val="tx1"/>
                </a:solidFill>
                <a:effectLst/>
                <a:latin typeface="+mn-lt"/>
                <a:ea typeface="+mn-ea"/>
                <a:cs typeface="+mn-cs"/>
              </a:rPr>
              <a:t> </a:t>
            </a:r>
            <a:r>
              <a:rPr lang="en-US" sz="1600" b="1" i="0" u="none" strike="noStrike" kern="1200" dirty="0" err="1">
                <a:solidFill>
                  <a:schemeClr val="tx1"/>
                </a:solidFill>
                <a:effectLst/>
                <a:latin typeface="+mn-lt"/>
                <a:ea typeface="+mn-ea"/>
                <a:cs typeface="+mn-cs"/>
              </a:rPr>
              <a:t>zijn</a:t>
            </a:r>
            <a:r>
              <a:rPr lang="en-US" sz="1600" b="1" i="0" u="none" strike="noStrike" kern="1200" dirty="0">
                <a:solidFill>
                  <a:schemeClr val="tx1"/>
                </a:solidFill>
                <a:effectLst/>
                <a:latin typeface="+mn-lt"/>
                <a:ea typeface="+mn-ea"/>
                <a:cs typeface="+mn-cs"/>
              </a:rPr>
              <a:t> </a:t>
            </a:r>
            <a:r>
              <a:rPr lang="en-US" sz="1600" b="1" i="0" u="none" strike="noStrike" kern="1200" dirty="0" err="1">
                <a:solidFill>
                  <a:schemeClr val="tx1"/>
                </a:solidFill>
                <a:effectLst/>
                <a:latin typeface="+mn-lt"/>
                <a:ea typeface="+mn-ea"/>
                <a:cs typeface="+mn-cs"/>
              </a:rPr>
              <a:t>echt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dankzij</a:t>
            </a:r>
            <a:r>
              <a:rPr lang="en-US" sz="1200" b="0" i="0" u="none" strike="noStrike" kern="1200" dirty="0">
                <a:solidFill>
                  <a:schemeClr val="tx1"/>
                </a:solidFill>
                <a:effectLst/>
                <a:latin typeface="+mn-lt"/>
                <a:ea typeface="+mn-ea"/>
                <a:cs typeface="+mn-cs"/>
              </a:rPr>
              <a:t> de </a:t>
            </a:r>
            <a:r>
              <a:rPr lang="en-US" sz="1200" b="1" i="0" u="none" strike="noStrike" kern="1200" dirty="0">
                <a:solidFill>
                  <a:schemeClr val="tx1"/>
                </a:solidFill>
                <a:effectLst/>
                <a:latin typeface="+mn-lt"/>
                <a:ea typeface="+mn-ea"/>
                <a:cs typeface="+mn-cs"/>
              </a:rPr>
              <a:t>SpaceX API</a:t>
            </a:r>
            <a:r>
              <a:rPr lang="en-US" sz="1200" b="0" i="0" u="none" strike="noStrike" kern="1200" dirty="0">
                <a:solidFill>
                  <a:schemeClr val="tx1"/>
                </a:solidFill>
                <a:effectLst/>
                <a:latin typeface="+mn-lt"/>
                <a:ea typeface="+mn-ea"/>
                <a:cs typeface="+mn-cs"/>
              </a:rPr>
              <a:t>.</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sng" strike="noStrike" kern="1200" dirty="0">
                <a:solidFill>
                  <a:schemeClr val="tx1"/>
                </a:solidFill>
                <a:effectLst/>
                <a:latin typeface="+mn-lt"/>
                <a:ea typeface="+mn-ea"/>
                <a:cs typeface="+mn-cs"/>
                <a:hlinkClick r:id="rId3"/>
              </a:rPr>
              <a:t>https://www.apollographql.com/docs/images/space-explorer.png</a:t>
            </a:r>
            <a:endParaRPr lang="en-US" sz="1200" b="0" i="0" u="none" strike="noStrike" kern="1200" dirty="0">
              <a:solidFill>
                <a:schemeClr val="tx1"/>
              </a:solidFill>
              <a:effectLst/>
              <a:latin typeface="+mn-lt"/>
              <a:ea typeface="+mn-ea"/>
              <a:cs typeface="+mn-cs"/>
            </a:endParaRP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De app </a:t>
            </a:r>
            <a:r>
              <a:rPr lang="en-US" sz="1200" b="0" i="0" u="none" strike="noStrike" kern="1200" dirty="0" err="1">
                <a:solidFill>
                  <a:schemeClr val="tx1"/>
                </a:solidFill>
                <a:effectLst/>
                <a:latin typeface="+mn-lt"/>
                <a:ea typeface="+mn-ea"/>
                <a:cs typeface="+mn-cs"/>
              </a:rPr>
              <a:t>heeft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vijf</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schermen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inlogscherm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lijst</a:t>
            </a:r>
            <a:r>
              <a:rPr lang="en-US" sz="1200" b="0" i="0" u="none" strike="noStrike" kern="1200" dirty="0">
                <a:solidFill>
                  <a:schemeClr val="tx1"/>
                </a:solidFill>
                <a:effectLst/>
                <a:latin typeface="+mn-lt"/>
                <a:ea typeface="+mn-ea"/>
                <a:cs typeface="+mn-cs"/>
              </a:rPr>
              <a:t> met </a:t>
            </a:r>
            <a:r>
              <a:rPr lang="en-US" sz="1200" b="0" i="0" u="none" strike="noStrike" kern="1200" dirty="0" err="1">
                <a:solidFill>
                  <a:schemeClr val="tx1"/>
                </a:solidFill>
                <a:effectLst/>
                <a:latin typeface="+mn-lt"/>
                <a:ea typeface="+mn-ea"/>
                <a:cs typeface="+mn-cs"/>
              </a:rPr>
              <a:t>lanceringen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startdetail</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profielpagina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winkelwagentje</a:t>
            </a:r>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De </a:t>
            </a:r>
            <a:r>
              <a:rPr lang="en-US" sz="1200" b="0" i="0" u="none" strike="noStrike" kern="1200" dirty="0" err="1">
                <a:solidFill>
                  <a:schemeClr val="tx1"/>
                </a:solidFill>
                <a:effectLst/>
                <a:latin typeface="+mn-lt"/>
                <a:ea typeface="+mn-ea"/>
                <a:cs typeface="+mn-cs"/>
              </a:rPr>
              <a:t>grafische</a:t>
            </a:r>
            <a:r>
              <a:rPr lang="en-US" sz="1200" b="0" i="0" u="none" strike="noStrike" kern="1200" dirty="0">
                <a:solidFill>
                  <a:schemeClr val="tx1"/>
                </a:solidFill>
                <a:effectLst/>
                <a:latin typeface="+mn-lt"/>
                <a:ea typeface="+mn-ea"/>
                <a:cs typeface="+mn-cs"/>
              </a:rPr>
              <a:t> API die </a:t>
            </a:r>
            <a:r>
              <a:rPr lang="en-US" sz="1200" b="0" i="0" u="none" strike="noStrike" kern="1200" dirty="0" err="1">
                <a:solidFill>
                  <a:schemeClr val="tx1"/>
                </a:solidFill>
                <a:effectLst/>
                <a:latin typeface="+mn-lt"/>
                <a:ea typeface="+mn-ea"/>
                <a:cs typeface="+mn-cs"/>
              </a:rPr>
              <a:t>onze</a:t>
            </a:r>
            <a:r>
              <a:rPr lang="en-US" sz="1200" b="0" i="0" u="none" strike="noStrike" kern="1200" dirty="0">
                <a:solidFill>
                  <a:schemeClr val="tx1"/>
                </a:solidFill>
                <a:effectLst/>
                <a:latin typeface="+mn-lt"/>
                <a:ea typeface="+mn-ea"/>
                <a:cs typeface="+mn-cs"/>
              </a:rPr>
              <a:t> Space-app van </a:t>
            </a:r>
            <a:r>
              <a:rPr lang="en-US" sz="1200" b="0" i="0" u="none" strike="noStrike" kern="1200" dirty="0" err="1">
                <a:solidFill>
                  <a:schemeClr val="tx1"/>
                </a:solidFill>
                <a:effectLst/>
                <a:latin typeface="+mn-lt"/>
                <a:ea typeface="+mn-ea"/>
                <a:cs typeface="+mn-cs"/>
              </a:rPr>
              <a:t>stroom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voorziet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maakt</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verbinding</a:t>
            </a:r>
            <a:r>
              <a:rPr lang="en-US" sz="1200" b="0" i="0" u="none" strike="noStrike" kern="1200" dirty="0">
                <a:solidFill>
                  <a:schemeClr val="tx1"/>
                </a:solidFill>
                <a:effectLst/>
                <a:latin typeface="+mn-lt"/>
                <a:ea typeface="+mn-ea"/>
                <a:cs typeface="+mn-cs"/>
              </a:rPr>
              <a:t> met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REST-API </a:t>
            </a:r>
            <a:r>
              <a:rPr lang="en-US" sz="1200" b="0" i="0" u="none" strike="noStrike" kern="1200" dirty="0" err="1">
                <a:solidFill>
                  <a:schemeClr val="tx1"/>
                </a:solidFill>
                <a:effectLst/>
                <a:latin typeface="+mn-lt"/>
                <a:ea typeface="+mn-ea"/>
                <a:cs typeface="+mn-cs"/>
              </a:rPr>
              <a:t>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een</a:t>
            </a:r>
            <a:r>
              <a:rPr lang="en-US" sz="1200" b="0" i="0" u="none" strike="noStrike" kern="1200" dirty="0">
                <a:solidFill>
                  <a:schemeClr val="tx1"/>
                </a:solidFill>
                <a:effectLst/>
                <a:latin typeface="+mn-lt"/>
                <a:ea typeface="+mn-ea"/>
                <a:cs typeface="+mn-cs"/>
              </a:rPr>
              <a:t> SQLite-database. </a:t>
            </a:r>
          </a:p>
          <a:p>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a:t>
            </a:r>
            <a:r>
              <a:rPr lang="en-US" sz="1200" b="0" i="0" u="none" strike="noStrike" kern="1200" dirty="0" err="1">
                <a:solidFill>
                  <a:schemeClr val="tx1"/>
                </a:solidFill>
                <a:effectLst/>
                <a:latin typeface="+mn-lt"/>
                <a:ea typeface="+mn-ea"/>
                <a:cs typeface="+mn-cs"/>
              </a:rPr>
              <a:t>behandelen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essentiële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onderwerpen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zoals</a:t>
            </a:r>
            <a:r>
              <a:rPr lang="en-US" sz="1200" b="0"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authenticatie</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paginering</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testen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en</a:t>
            </a:r>
            <a:r>
              <a:rPr lang="en-US" sz="1200" b="1"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implementatie</a:t>
            </a:r>
            <a:r>
              <a:rPr lang="en-US" sz="1200" b="0" i="0" u="none" strike="noStrike" kern="1200" dirty="0">
                <a:solidFill>
                  <a:schemeClr val="tx1"/>
                </a:solidFill>
                <a:effectLst/>
                <a:latin typeface="+mn-lt"/>
                <a:ea typeface="+mn-ea"/>
                <a:cs typeface="+mn-cs"/>
              </a:rPr>
              <a:t>.</a:t>
            </a:r>
          </a:p>
          <a:p>
            <a:br>
              <a:rPr lang="en-US" dirty="0"/>
            </a:b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3</a:t>
            </a:fld>
            <a:endParaRPr lang="en-US"/>
          </a:p>
        </p:txBody>
      </p:sp>
    </p:spTree>
    <p:extLst>
      <p:ext uri="{BB962C8B-B14F-4D97-AF65-F5344CB8AC3E}">
        <p14:creationId xmlns:p14="http://schemas.microsoft.com/office/powerpoint/2010/main" val="95294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Where should you define the actual business logic? Where should you perform validation and authorization checks? The answer: inside a dedicated business logic layer. Your business logic layer should act as the single source of truth for enforcing business domain rules.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diagram above, all entry points (REST,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and RPC) into the system will be processed with the same validation, authorization, and error handling rules.</a:t>
            </a:r>
          </a:p>
          <a:p>
            <a:endParaRPr lang="en-US" sz="1200" b="1"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GraphQL</a:t>
            </a:r>
            <a:r>
              <a:rPr lang="en-US" sz="1200" b="1" i="0" kern="1200" dirty="0">
                <a:solidFill>
                  <a:schemeClr val="tx1"/>
                </a:solidFill>
                <a:effectLst/>
                <a:latin typeface="+mn-lt"/>
                <a:ea typeface="+mn-ea"/>
                <a:cs typeface="+mn-cs"/>
              </a:rPr>
              <a:t> should focus on What the use needs. NOT How !!!</a:t>
            </a:r>
            <a:endParaRPr lang="en-US" b="1" dirty="0"/>
          </a:p>
        </p:txBody>
      </p:sp>
      <p:sp>
        <p:nvSpPr>
          <p:cNvPr id="4" name="Slide Number Placeholder 3"/>
          <p:cNvSpPr>
            <a:spLocks noGrp="1"/>
          </p:cNvSpPr>
          <p:nvPr>
            <p:ph type="sldNum" sz="quarter" idx="5"/>
          </p:nvPr>
        </p:nvSpPr>
        <p:spPr/>
        <p:txBody>
          <a:bodyPr/>
          <a:lstStyle/>
          <a:p>
            <a:fld id="{24651751-A64F-1E47-A92F-445FB3F3FEF8}" type="slidenum">
              <a:rPr lang="en-US" smtClean="0"/>
              <a:t>42</a:t>
            </a:fld>
            <a:endParaRPr lang="en-US"/>
          </a:p>
        </p:txBody>
      </p:sp>
    </p:spTree>
    <p:extLst>
      <p:ext uri="{BB962C8B-B14F-4D97-AF65-F5344CB8AC3E}">
        <p14:creationId xmlns:p14="http://schemas.microsoft.com/office/powerpoint/2010/main" val="226411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SPACE-X </a:t>
            </a:r>
            <a:r>
              <a:rPr lang="en-US" dirty="0" err="1"/>
              <a:t>lancering</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7</a:t>
            </a:fld>
            <a:endParaRPr lang="en-US"/>
          </a:p>
        </p:txBody>
      </p:sp>
    </p:spTree>
    <p:extLst>
      <p:ext uri="{BB962C8B-B14F-4D97-AF65-F5344CB8AC3E}">
        <p14:creationId xmlns:p14="http://schemas.microsoft.com/office/powerpoint/2010/main" val="423864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9</a:t>
            </a:fld>
            <a:endParaRPr lang="en-US"/>
          </a:p>
        </p:txBody>
      </p:sp>
    </p:spTree>
    <p:extLst>
      <p:ext uri="{BB962C8B-B14F-4D97-AF65-F5344CB8AC3E}">
        <p14:creationId xmlns:p14="http://schemas.microsoft.com/office/powerpoint/2010/main" val="11416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APOLLO SERVER: HIER BOUW JE EEN API </a:t>
            </a:r>
            <a:r>
              <a:rPr lang="en-US" b="1" dirty="0" err="1"/>
              <a:t>volledig</a:t>
            </a:r>
            <a:r>
              <a:rPr lang="en-US" b="1" dirty="0"/>
              <a:t> </a:t>
            </a:r>
            <a:r>
              <a:rPr lang="en-US" b="1" dirty="0" err="1"/>
              <a:t>afgestemd</a:t>
            </a:r>
            <a:r>
              <a:rPr lang="en-US" b="1" dirty="0"/>
              <a:t> VOOR JE CLIENT</a:t>
            </a:r>
          </a:p>
          <a:p>
            <a:r>
              <a:rPr lang="en-US" b="1" dirty="0"/>
              <a:t>API = SCHEMA</a:t>
            </a:r>
          </a:p>
          <a:p>
            <a:endParaRPr lang="en-US" b="1" dirty="0"/>
          </a:p>
          <a:p>
            <a:r>
              <a:rPr lang="en-US" b="1" dirty="0"/>
              <a:t>GRAPHQL = </a:t>
            </a:r>
            <a:r>
              <a:rPr lang="en-US" sz="1200" b="1" i="0" kern="1200" dirty="0">
                <a:solidFill>
                  <a:schemeClr val="tx1"/>
                </a:solidFill>
                <a:effectLst/>
                <a:latin typeface="+mn-lt"/>
                <a:ea typeface="+mn-ea"/>
                <a:cs typeface="+mn-cs"/>
              </a:rPr>
              <a:t>execute queries</a:t>
            </a:r>
            <a:endParaRPr lang="en-US" b="1" dirty="0"/>
          </a:p>
          <a:p>
            <a:r>
              <a:rPr lang="en-US" b="1" dirty="0"/>
              <a:t>------</a:t>
            </a:r>
          </a:p>
          <a:p>
            <a:endParaRPr lang="en-US" b="1" dirty="0"/>
          </a:p>
          <a:p>
            <a:endParaRPr lang="en-US" b="1" dirty="0"/>
          </a:p>
          <a:p>
            <a:r>
              <a:rPr lang="en-US" b="1" dirty="0"/>
              <a:t>APOLLO SERVER: HIER DEFINIEER JE HET SCHEMA (= MODEL) VOOR ALLE UITGAANDE REQ </a:t>
            </a:r>
            <a:r>
              <a:rPr lang="en-US" b="1" dirty="0" err="1"/>
              <a:t>en</a:t>
            </a:r>
            <a:r>
              <a:rPr lang="en-US" b="1" dirty="0"/>
              <a:t> BINNENKOMENDE RESPONSES</a:t>
            </a:r>
          </a:p>
          <a:p>
            <a:endParaRPr lang="en-US" b="1" dirty="0"/>
          </a:p>
          <a:p>
            <a:endParaRPr lang="en-US" b="1" dirty="0"/>
          </a:p>
          <a:p>
            <a:r>
              <a:rPr lang="en-US" b="1" dirty="0"/>
              <a:t>https://</a:t>
            </a:r>
            <a:r>
              <a:rPr lang="en-US" b="1" dirty="0" err="1"/>
              <a:t>www.apollographql.com</a:t>
            </a:r>
            <a:r>
              <a:rPr lang="en-US" b="1" dirty="0"/>
              <a:t>/docs/</a:t>
            </a:r>
            <a:r>
              <a:rPr lang="en-US" b="1" dirty="0" err="1"/>
              <a:t>apollo</a:t>
            </a:r>
            <a:r>
              <a:rPr lang="en-US" b="1" dirty="0"/>
              <a:t>-server/</a:t>
            </a:r>
          </a:p>
          <a:p>
            <a:endParaRPr lang="en-US" b="1" dirty="0"/>
          </a:p>
          <a:p>
            <a:r>
              <a:rPr lang="en-US" b="1" dirty="0"/>
              <a:t>Apollo </a:t>
            </a:r>
            <a:r>
              <a:rPr lang="en-US" b="1" dirty="0" err="1"/>
              <a:t>GraphQL</a:t>
            </a:r>
            <a:r>
              <a:rPr lang="en-US" b="1" dirty="0"/>
              <a:t> Server:</a:t>
            </a:r>
            <a:r>
              <a:rPr lang="en-US" dirty="0"/>
              <a:t> </a:t>
            </a:r>
          </a:p>
          <a:p>
            <a:r>
              <a:rPr lang="en-US" sz="1200" b="0" i="0" kern="1200" dirty="0">
                <a:solidFill>
                  <a:schemeClr val="tx1"/>
                </a:solidFill>
                <a:effectLst/>
                <a:latin typeface="+mn-lt"/>
                <a:ea typeface="+mn-ea"/>
                <a:cs typeface="+mn-cs"/>
              </a:rPr>
              <a:t>Apollo Server is the best way to quickly build a API for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clients.</a:t>
            </a:r>
          </a:p>
          <a:p>
            <a:r>
              <a:rPr lang="en-US" sz="1200" b="0" i="0" kern="1200" dirty="0">
                <a:solidFill>
                  <a:schemeClr val="tx1"/>
                </a:solidFill>
                <a:effectLst/>
                <a:latin typeface="+mn-lt"/>
                <a:ea typeface="+mn-ea"/>
                <a:cs typeface="+mn-cs"/>
              </a:rPr>
              <a:t>It is incrementally adoptable and can be </a:t>
            </a:r>
            <a:r>
              <a:rPr lang="en-US" sz="1200" b="1" i="0" kern="1200" dirty="0">
                <a:solidFill>
                  <a:schemeClr val="tx1"/>
                </a:solidFill>
                <a:effectLst/>
                <a:latin typeface="+mn-lt"/>
                <a:ea typeface="+mn-ea"/>
                <a:cs typeface="+mn-cs"/>
              </a:rPr>
              <a:t>layered over your existing services, including REST APIs and databases</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hlinkClick r:id="rId3"/>
              </a:rPr>
              <a:t>apollo-server</a:t>
            </a:r>
            <a:r>
              <a:rPr lang="en-US" sz="1200" b="0" i="0" kern="1200" dirty="0">
                <a:solidFill>
                  <a:schemeClr val="tx1"/>
                </a:solidFill>
                <a:effectLst/>
                <a:latin typeface="+mn-lt"/>
                <a:ea typeface="+mn-ea"/>
                <a:cs typeface="+mn-cs"/>
              </a:rPr>
              <a:t>: The Apollo server library which allows you to focus on </a:t>
            </a:r>
            <a:r>
              <a:rPr lang="en-US" sz="1200" b="1" i="0" kern="1200" dirty="0">
                <a:solidFill>
                  <a:schemeClr val="tx1"/>
                </a:solidFill>
                <a:effectLst/>
                <a:latin typeface="+mn-lt"/>
                <a:ea typeface="+mn-ea"/>
                <a:cs typeface="+mn-cs"/>
              </a:rPr>
              <a:t>defining the shape of your data </a:t>
            </a:r>
            <a:r>
              <a:rPr lang="en-US" sz="1200" b="0" i="0" kern="1200" dirty="0">
                <a:solidFill>
                  <a:schemeClr val="tx1"/>
                </a:solidFill>
                <a:effectLst/>
                <a:latin typeface="+mn-lt"/>
                <a:ea typeface="+mn-ea"/>
                <a:cs typeface="+mn-cs"/>
              </a:rPr>
              <a:t>(via a schema) and how to fetch it.</a:t>
            </a:r>
          </a:p>
          <a:p>
            <a:r>
              <a:rPr lang="en-US" sz="1200" b="0" i="0" u="none" strike="noStrike" kern="1200" dirty="0">
                <a:solidFill>
                  <a:schemeClr val="tx1"/>
                </a:solidFill>
                <a:effectLst/>
                <a:latin typeface="+mn-lt"/>
                <a:ea typeface="+mn-ea"/>
                <a:cs typeface="+mn-cs"/>
                <a:hlinkClick r:id="rId4"/>
              </a:rPr>
              <a:t>graphql</a:t>
            </a:r>
            <a:r>
              <a:rPr lang="en-US" sz="1200" b="0" i="0" kern="1200" dirty="0">
                <a:solidFill>
                  <a:schemeClr val="tx1"/>
                </a:solidFill>
                <a:effectLst/>
                <a:latin typeface="+mn-lt"/>
                <a:ea typeface="+mn-ea"/>
                <a:cs typeface="+mn-cs"/>
              </a:rPr>
              <a:t>: The library used to build a schema and to </a:t>
            </a:r>
            <a:r>
              <a:rPr lang="en-US" sz="1200" b="1" i="0" kern="1200" dirty="0">
                <a:solidFill>
                  <a:schemeClr val="tx1"/>
                </a:solidFill>
                <a:effectLst/>
                <a:latin typeface="+mn-lt"/>
                <a:ea typeface="+mn-ea"/>
                <a:cs typeface="+mn-cs"/>
              </a:rPr>
              <a:t>execute queries on that schema</a:t>
            </a:r>
            <a:r>
              <a:rPr lang="en-US" sz="1200" b="0" i="0" kern="1200" dirty="0">
                <a:solidFill>
                  <a:schemeClr val="tx1"/>
                </a:solidFill>
                <a:effectLst/>
                <a:latin typeface="+mn-lt"/>
                <a:ea typeface="+mn-ea"/>
                <a:cs typeface="+mn-cs"/>
              </a:rPr>
              <a:t>.</a:t>
            </a:r>
            <a:endParaRPr lang="en-US" dirty="0"/>
          </a:p>
          <a:p>
            <a:endParaRPr lang="en-US" dirty="0"/>
          </a:p>
          <a:p>
            <a:endParaRPr lang="en-US" dirty="0"/>
          </a:p>
          <a:p>
            <a:r>
              <a:rPr lang="en-US" b="1" dirty="0"/>
              <a:t>Apollo Client</a:t>
            </a:r>
            <a:r>
              <a:rPr lang="en-US" dirty="0"/>
              <a:t>: </a:t>
            </a:r>
          </a:p>
          <a:p>
            <a:r>
              <a:rPr lang="en-US" dirty="0"/>
              <a:t>Jeroen Verhoeven </a:t>
            </a:r>
            <a:r>
              <a:rPr lang="en-US" dirty="0" err="1"/>
              <a:t>gaat</a:t>
            </a:r>
            <a:r>
              <a:rPr lang="en-US" dirty="0"/>
              <a:t> </a:t>
            </a:r>
            <a:r>
              <a:rPr lang="en-US" dirty="0" err="1"/>
              <a:t>dit</a:t>
            </a:r>
            <a:r>
              <a:rPr lang="en-US" dirty="0"/>
              <a:t> morgen </a:t>
            </a:r>
            <a:r>
              <a:rPr lang="en-US" dirty="0" err="1"/>
              <a:t>behandelen</a:t>
            </a:r>
            <a:r>
              <a:rPr lang="en-US" dirty="0"/>
              <a:t>.</a:t>
            </a:r>
          </a:p>
          <a:p>
            <a:r>
              <a:rPr lang="en-US" dirty="0"/>
              <a:t>Apollo Client: </a:t>
            </a:r>
            <a:r>
              <a:rPr lang="en-US" sz="1200" b="0" i="0" kern="1200" dirty="0">
                <a:solidFill>
                  <a:schemeClr val="tx1"/>
                </a:solidFill>
                <a:effectLst/>
                <a:latin typeface="+mn-lt"/>
                <a:ea typeface="+mn-ea"/>
                <a:cs typeface="+mn-cs"/>
              </a:rPr>
              <a:t>manages data and state in an application.</a:t>
            </a:r>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10</a:t>
            </a:fld>
            <a:endParaRPr lang="en-US"/>
          </a:p>
        </p:txBody>
      </p:sp>
    </p:spTree>
    <p:extLst>
      <p:ext uri="{BB962C8B-B14F-4D97-AF65-F5344CB8AC3E}">
        <p14:creationId xmlns:p14="http://schemas.microsoft.com/office/powerpoint/2010/main" val="3573175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Since the response back from the server contains only the properties you specify in your query,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can significantly reduce payload size compared to a REST endpoint. </a:t>
            </a:r>
          </a:p>
          <a:p>
            <a:endParaRPr lang="en-US" sz="1200" b="0" i="0" kern="1200" dirty="0">
              <a:solidFill>
                <a:schemeClr val="tx1"/>
              </a:solidFill>
              <a:effectLst/>
              <a:latin typeface="+mn-lt"/>
              <a:ea typeface="+mn-ea"/>
              <a:cs typeface="+mn-cs"/>
            </a:endParaRPr>
          </a:p>
          <a:p>
            <a:r>
              <a:rPr lang="en-US" dirty="0"/>
              <a:t>Defining a </a:t>
            </a:r>
            <a:r>
              <a:rPr lang="en-US" b="1" i="1" dirty="0"/>
              <a:t>generic</a:t>
            </a:r>
            <a:r>
              <a:rPr lang="en-US" dirty="0"/>
              <a:t> </a:t>
            </a:r>
            <a:r>
              <a:rPr lang="en-US" b="1" dirty="0"/>
              <a:t>API </a:t>
            </a:r>
            <a:r>
              <a:rPr lang="en-US" dirty="0"/>
              <a:t>= </a:t>
            </a:r>
            <a:r>
              <a:rPr lang="en-US" i="1" dirty="0">
                <a:solidFill>
                  <a:srgbClr val="0070C0"/>
                </a:solidFill>
              </a:rPr>
              <a:t>schema</a:t>
            </a:r>
            <a:r>
              <a:rPr lang="en-US" i="1" dirty="0"/>
              <a:t> for the client</a:t>
            </a:r>
            <a:endParaRPr lang="en-US" dirty="0"/>
          </a:p>
          <a:p>
            <a:r>
              <a:rPr lang="en-US" dirty="0"/>
              <a:t>API </a:t>
            </a:r>
            <a:r>
              <a:rPr lang="en-US" b="1" dirty="0"/>
              <a:t>layered over your existing services, including REST APIs and databases</a:t>
            </a:r>
            <a:endParaRPr lang="en-US" dirty="0"/>
          </a:p>
          <a:p>
            <a:r>
              <a:rPr lang="en-US" dirty="0"/>
              <a:t>Improved Performance </a:t>
            </a:r>
            <a:r>
              <a:rPr lang="en-US" dirty="0">
                <a:sym typeface="Wingdings" pitchFamily="2" charset="2"/>
              </a:rPr>
              <a:t> </a:t>
            </a:r>
            <a:r>
              <a:rPr lang="en-US" b="1" dirty="0">
                <a:sym typeface="Wingdings" pitchFamily="2" charset="2"/>
              </a:rPr>
              <a:t>smaller payload</a:t>
            </a:r>
            <a:endParaRPr lang="en-US" b="1" dirty="0"/>
          </a:p>
          <a:p>
            <a:r>
              <a:rPr lang="en-US" dirty="0"/>
              <a:t>Caching </a:t>
            </a:r>
          </a:p>
          <a:p>
            <a:endParaRPr lang="en-US" dirty="0"/>
          </a:p>
          <a:p>
            <a:r>
              <a:rPr lang="en-US" dirty="0"/>
              <a:t>Apollo is written in Node</a:t>
            </a:r>
          </a:p>
          <a:p>
            <a:r>
              <a:rPr lang="en-US" dirty="0" err="1"/>
              <a:t>GraphQL</a:t>
            </a:r>
            <a:r>
              <a:rPr lang="en-US" dirty="0"/>
              <a:t> can be Node/Java/C# </a:t>
            </a:r>
            <a:r>
              <a:rPr lang="en-US" dirty="0" err="1"/>
              <a:t>ect</a:t>
            </a:r>
            <a:r>
              <a:rPr lang="en-US" dirty="0"/>
              <a:t>.</a:t>
            </a:r>
          </a:p>
          <a:p>
            <a:endParaRPr lang="en-US" dirty="0"/>
          </a:p>
        </p:txBody>
      </p:sp>
      <p:sp>
        <p:nvSpPr>
          <p:cNvPr id="4" name="Slide Number Placeholder 3"/>
          <p:cNvSpPr>
            <a:spLocks noGrp="1"/>
          </p:cNvSpPr>
          <p:nvPr>
            <p:ph type="sldNum" sz="quarter" idx="10"/>
          </p:nvPr>
        </p:nvSpPr>
        <p:spPr/>
        <p:txBody>
          <a:bodyPr/>
          <a:lstStyle/>
          <a:p>
            <a:fld id="{24651751-A64F-1E47-A92F-445FB3F3FEF8}" type="slidenum">
              <a:rPr lang="en-US" smtClean="0"/>
              <a:t>12</a:t>
            </a:fld>
            <a:endParaRPr lang="en-US"/>
          </a:p>
        </p:txBody>
      </p:sp>
    </p:spTree>
    <p:extLst>
      <p:ext uri="{BB962C8B-B14F-4D97-AF65-F5344CB8AC3E}">
        <p14:creationId xmlns:p14="http://schemas.microsoft.com/office/powerpoint/2010/main" val="2567227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Different:</a:t>
            </a:r>
            <a:r>
              <a:rPr lang="en-US" sz="1200" b="0" i="0" kern="1200" dirty="0">
                <a:solidFill>
                  <a:schemeClr val="tx1"/>
                </a:solidFill>
                <a:effectLst/>
                <a:latin typeface="+mn-lt"/>
                <a:ea typeface="+mn-ea"/>
                <a:cs typeface="+mn-cs"/>
              </a:rPr>
              <a:t> In REST, the endpoint you call is the identity of that object. In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the identity is separate from how you fetch it.</a:t>
            </a:r>
          </a:p>
          <a:p>
            <a:r>
              <a:rPr lang="en-US" sz="1200" b="1" i="0" kern="1200" dirty="0">
                <a:solidFill>
                  <a:schemeClr val="tx1"/>
                </a:solidFill>
                <a:effectLst/>
                <a:latin typeface="+mn-lt"/>
                <a:ea typeface="+mn-ea"/>
                <a:cs typeface="+mn-cs"/>
              </a:rPr>
              <a:t>Different:</a:t>
            </a:r>
            <a:r>
              <a:rPr lang="en-US" sz="1200" b="0" i="0" kern="1200" dirty="0">
                <a:solidFill>
                  <a:schemeClr val="tx1"/>
                </a:solidFill>
                <a:effectLst/>
                <a:latin typeface="+mn-lt"/>
                <a:ea typeface="+mn-ea"/>
                <a:cs typeface="+mn-cs"/>
              </a:rPr>
              <a:t> In REST, the shape and size of the resource is determined by the server. In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GrapQL</a:t>
            </a:r>
            <a:r>
              <a:rPr lang="en-US" sz="1200" b="0" i="0" kern="1200" dirty="0">
                <a:solidFill>
                  <a:schemeClr val="tx1"/>
                </a:solidFill>
                <a:effectLst/>
                <a:latin typeface="+mn-lt"/>
                <a:ea typeface="+mn-ea"/>
                <a:cs typeface="+mn-cs"/>
              </a:rPr>
              <a:t> server declares what resources are available, and the client asks for what it needs at the time.</a:t>
            </a:r>
          </a:p>
          <a:p>
            <a:endParaRPr lang="en-US" dirty="0"/>
          </a:p>
          <a:p>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GraphQL</a:t>
            </a:r>
            <a:r>
              <a:rPr lang="en-US" sz="1200" b="0" i="0" kern="1200" dirty="0">
                <a:solidFill>
                  <a:schemeClr val="tx1"/>
                </a:solidFill>
                <a:effectLst/>
                <a:latin typeface="+mn-lt"/>
                <a:ea typeface="+mn-ea"/>
                <a:cs typeface="+mn-cs"/>
              </a:rPr>
              <a:t> request returns only one response!!!</a:t>
            </a:r>
            <a:endParaRPr lang="en-US" b="1" dirty="0"/>
          </a:p>
        </p:txBody>
      </p:sp>
      <p:sp>
        <p:nvSpPr>
          <p:cNvPr id="4" name="Slide Number Placeholder 3"/>
          <p:cNvSpPr>
            <a:spLocks noGrp="1"/>
          </p:cNvSpPr>
          <p:nvPr>
            <p:ph type="sldNum" sz="quarter" idx="10"/>
          </p:nvPr>
        </p:nvSpPr>
        <p:spPr/>
        <p:txBody>
          <a:bodyPr/>
          <a:lstStyle/>
          <a:p>
            <a:fld id="{24651751-A64F-1E47-A92F-445FB3F3FEF8}" type="slidenum">
              <a:rPr lang="en-US" smtClean="0"/>
              <a:t>13</a:t>
            </a:fld>
            <a:endParaRPr lang="en-US"/>
          </a:p>
        </p:txBody>
      </p:sp>
    </p:spTree>
    <p:extLst>
      <p:ext uri="{BB962C8B-B14F-4D97-AF65-F5344CB8AC3E}">
        <p14:creationId xmlns:p14="http://schemas.microsoft.com/office/powerpoint/2010/main" val="208629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a:t>
            </a:r>
            <a:r>
              <a:rPr lang="en-US" b="1" dirty="0"/>
              <a:t>API </a:t>
            </a:r>
            <a:r>
              <a:rPr lang="en-US" b="1" dirty="0" err="1"/>
              <a:t>gedefinieerd</a:t>
            </a:r>
            <a:r>
              <a:rPr lang="en-US" b="1" dirty="0"/>
              <a:t> </a:t>
            </a:r>
            <a:r>
              <a:rPr lang="en-US" dirty="0" err="1"/>
              <a:t>aan</a:t>
            </a:r>
            <a:r>
              <a:rPr lang="en-US" dirty="0"/>
              <a:t> server </a:t>
            </a:r>
            <a:r>
              <a:rPr lang="en-US" dirty="0" err="1"/>
              <a:t>zijde</a:t>
            </a:r>
            <a:endParaRPr lang="en-US" dirty="0"/>
          </a:p>
          <a:p>
            <a:r>
              <a:rPr lang="en-US" dirty="0"/>
              <a:t>GRAPHQL: </a:t>
            </a:r>
            <a:r>
              <a:rPr lang="en-US" b="1" dirty="0"/>
              <a:t>API </a:t>
            </a:r>
            <a:r>
              <a:rPr lang="en-US" b="1" dirty="0" err="1"/>
              <a:t>gedefinieerd</a:t>
            </a:r>
            <a:r>
              <a:rPr lang="en-US" b="1" dirty="0"/>
              <a:t> </a:t>
            </a:r>
            <a:r>
              <a:rPr lang="en-US" dirty="0" err="1"/>
              <a:t>aan</a:t>
            </a:r>
            <a:r>
              <a:rPr lang="en-US" dirty="0"/>
              <a:t> de client </a:t>
            </a:r>
            <a:r>
              <a:rPr lang="en-US" dirty="0" err="1"/>
              <a:t>zijde</a:t>
            </a:r>
            <a:r>
              <a:rPr lang="en-US" dirty="0"/>
              <a:t> + </a:t>
            </a:r>
            <a:r>
              <a:rPr lang="en-US" dirty="0" err="1"/>
              <a:t>afgestemd</a:t>
            </a:r>
            <a:r>
              <a:rPr lang="en-US" dirty="0"/>
              <a:t> op de client</a:t>
            </a:r>
          </a:p>
        </p:txBody>
      </p:sp>
      <p:sp>
        <p:nvSpPr>
          <p:cNvPr id="4" name="Slide Number Placeholder 3"/>
          <p:cNvSpPr>
            <a:spLocks noGrp="1"/>
          </p:cNvSpPr>
          <p:nvPr>
            <p:ph type="sldNum" sz="quarter" idx="10"/>
          </p:nvPr>
        </p:nvSpPr>
        <p:spPr/>
        <p:txBody>
          <a:bodyPr/>
          <a:lstStyle/>
          <a:p>
            <a:fld id="{24651751-A64F-1E47-A92F-445FB3F3FEF8}" type="slidenum">
              <a:rPr lang="en-US" smtClean="0"/>
              <a:t>14</a:t>
            </a:fld>
            <a:endParaRPr lang="en-US"/>
          </a:p>
        </p:txBody>
      </p:sp>
    </p:spTree>
    <p:extLst>
      <p:ext uri="{BB962C8B-B14F-4D97-AF65-F5344CB8AC3E}">
        <p14:creationId xmlns:p14="http://schemas.microsoft.com/office/powerpoint/2010/main" val="2656044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B471-2480-D443-BDC2-4FE4381C99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954D8D-E888-5540-8212-92B34F9B53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C2D5C7-B877-034C-946D-E54552D5CC30}"/>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5" name="Footer Placeholder 4">
            <a:extLst>
              <a:ext uri="{FF2B5EF4-FFF2-40B4-BE49-F238E27FC236}">
                <a16:creationId xmlns:a16="http://schemas.microsoft.com/office/drawing/2014/main" id="{1203816A-281D-5A47-9D73-D090F2B24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105E6-BDA7-BE4A-90C2-2ADA5F35A6C8}"/>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294955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7600-3694-ED41-A07D-8AA27F24E7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67724B-34B9-384E-BABE-A528B4BA177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E8D3E-E261-1747-8F0E-F3D620458C52}"/>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5" name="Footer Placeholder 4">
            <a:extLst>
              <a:ext uri="{FF2B5EF4-FFF2-40B4-BE49-F238E27FC236}">
                <a16:creationId xmlns:a16="http://schemas.microsoft.com/office/drawing/2014/main" id="{9974BB0A-212B-7B4F-B939-56829C6DE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E6FE97-AFC6-BA42-AC65-E5A025BFE6C2}"/>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374667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5C75FE-9E19-6640-A5C3-C5AD0A9174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01A4CE-D193-2842-996A-9097C89ECC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108E58-4F8B-C446-80EE-DDB39A1A67E7}"/>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5" name="Footer Placeholder 4">
            <a:extLst>
              <a:ext uri="{FF2B5EF4-FFF2-40B4-BE49-F238E27FC236}">
                <a16:creationId xmlns:a16="http://schemas.microsoft.com/office/drawing/2014/main" id="{7181616C-019A-A64D-B9FD-9EB7FA2574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9330A-F7E5-1746-8ED2-C5257A37DA26}"/>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88987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44CDB-182B-1F42-BB48-BD70FDF1F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C83B2F-EFD5-324E-BDEB-D3FAAE3233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46B9F0-420E-0B43-9ADE-522D4C9799BB}"/>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5" name="Footer Placeholder 4">
            <a:extLst>
              <a:ext uri="{FF2B5EF4-FFF2-40B4-BE49-F238E27FC236}">
                <a16:creationId xmlns:a16="http://schemas.microsoft.com/office/drawing/2014/main" id="{B5324318-2951-8C4C-8A71-D7B9DC462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625EEB-1C5A-E740-B9CA-2E9025C7924B}"/>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980820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7E11-36CF-8B41-8C06-6BB7EB5F2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BEAB19-BCEF-3F4D-BE38-FB18A8FACF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231922-1508-DD4B-8D23-847F99B8D84A}"/>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5" name="Footer Placeholder 4">
            <a:extLst>
              <a:ext uri="{FF2B5EF4-FFF2-40B4-BE49-F238E27FC236}">
                <a16:creationId xmlns:a16="http://schemas.microsoft.com/office/drawing/2014/main" id="{F27AF59C-0BB3-6843-B56D-DA4B62254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7C5CB-AA23-F142-B4A2-F164A9623337}"/>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2665877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B69A-1285-5849-A985-A7F952C37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CF360-BAD2-254B-A9DD-7BDAF3D03D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3BC9A-95F1-2F4C-8FB2-457DCF6360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6C91B6-35BE-9349-BEB6-8A0A9C710F7C}"/>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6" name="Footer Placeholder 5">
            <a:extLst>
              <a:ext uri="{FF2B5EF4-FFF2-40B4-BE49-F238E27FC236}">
                <a16:creationId xmlns:a16="http://schemas.microsoft.com/office/drawing/2014/main" id="{6CA736D8-A5D2-124F-AC15-59122DB0FE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227D4-62A5-BC49-8A11-8AF4281B10BD}"/>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712979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A748-2F77-624B-A09B-9ACA34DC41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79B3AC-46B0-A641-8069-E13FC9CE2A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26E38F-6096-CE44-A5C6-F2F2AD06558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2E2750-1CA5-CE4E-9293-A4C5B4D489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415DB7-DB2A-C247-9F5D-6B88BFDE175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EF6EEF-53D2-BA48-B37C-10293BA0E07B}"/>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8" name="Footer Placeholder 7">
            <a:extLst>
              <a:ext uri="{FF2B5EF4-FFF2-40B4-BE49-F238E27FC236}">
                <a16:creationId xmlns:a16="http://schemas.microsoft.com/office/drawing/2014/main" id="{FE9CCCAF-FA25-A346-A3CC-CBF30C4D3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E16CE1-3026-DE45-8344-1FEF31A73C69}"/>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664764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9C323-4874-9D45-9107-0FA7DDE2F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205806-44B5-9A45-A471-FEE832F519F1}"/>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4" name="Footer Placeholder 3">
            <a:extLst>
              <a:ext uri="{FF2B5EF4-FFF2-40B4-BE49-F238E27FC236}">
                <a16:creationId xmlns:a16="http://schemas.microsoft.com/office/drawing/2014/main" id="{F6E4AB5C-E636-A14A-946A-BEED6B4F212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543562-7914-0E4A-BC91-7424718A334A}"/>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2101385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73B31E-7D93-B84E-B9D6-9927107F82E0}"/>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3" name="Footer Placeholder 2">
            <a:extLst>
              <a:ext uri="{FF2B5EF4-FFF2-40B4-BE49-F238E27FC236}">
                <a16:creationId xmlns:a16="http://schemas.microsoft.com/office/drawing/2014/main" id="{82F03EF8-8A9C-A445-932E-C0996F3A1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38A532-31EA-6A4D-870F-328C6176513B}"/>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899513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2325-318F-884D-9786-6D10469994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C14C81-F761-1649-AE56-8F39BCF1B9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020715-05C1-4645-BD31-A5E4863556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444442-F186-4A4B-924B-C49DA2F2B7C2}"/>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6" name="Footer Placeholder 5">
            <a:extLst>
              <a:ext uri="{FF2B5EF4-FFF2-40B4-BE49-F238E27FC236}">
                <a16:creationId xmlns:a16="http://schemas.microsoft.com/office/drawing/2014/main" id="{E5ECD9E4-1048-7D4D-BBDE-40B2D5F66B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A59E5C-957A-2044-9CA0-E3FDB2EFC867}"/>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3446857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C028-18E2-7649-9A41-C6C7D13BC3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D1AE0F-1D38-644C-BC43-6EF4DE8A0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039619-EC29-9842-97EF-6A38F01DA2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B1DF33-7578-B148-B4C2-0CF6960455D8}"/>
              </a:ext>
            </a:extLst>
          </p:cNvPr>
          <p:cNvSpPr>
            <a:spLocks noGrp="1"/>
          </p:cNvSpPr>
          <p:nvPr>
            <p:ph type="dt" sz="half" idx="10"/>
          </p:nvPr>
        </p:nvSpPr>
        <p:spPr/>
        <p:txBody>
          <a:bodyPr/>
          <a:lstStyle/>
          <a:p>
            <a:fld id="{28B68EA9-FE69-A745-9A8A-99AA79351563}" type="datetimeFigureOut">
              <a:rPr lang="en-US" smtClean="0"/>
              <a:t>10/11/19</a:t>
            </a:fld>
            <a:endParaRPr lang="en-US"/>
          </a:p>
        </p:txBody>
      </p:sp>
      <p:sp>
        <p:nvSpPr>
          <p:cNvPr id="6" name="Footer Placeholder 5">
            <a:extLst>
              <a:ext uri="{FF2B5EF4-FFF2-40B4-BE49-F238E27FC236}">
                <a16:creationId xmlns:a16="http://schemas.microsoft.com/office/drawing/2014/main" id="{C1EF5B10-19EB-8249-9E96-985959DC72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5CF785-4CD2-C34D-865E-609A74CA14C3}"/>
              </a:ext>
            </a:extLst>
          </p:cNvPr>
          <p:cNvSpPr>
            <a:spLocks noGrp="1"/>
          </p:cNvSpPr>
          <p:nvPr>
            <p:ph type="sldNum" sz="quarter" idx="12"/>
          </p:nvPr>
        </p:nvSpPr>
        <p:spPr/>
        <p:txBody>
          <a:bodyPr/>
          <a:lstStyle/>
          <a:p>
            <a:fld id="{8A619214-1334-704B-9569-EBE0FDCD6ACB}" type="slidenum">
              <a:rPr lang="en-US" smtClean="0"/>
              <a:t>‹#›</a:t>
            </a:fld>
            <a:endParaRPr lang="en-US"/>
          </a:p>
        </p:txBody>
      </p:sp>
    </p:spTree>
    <p:extLst>
      <p:ext uri="{BB962C8B-B14F-4D97-AF65-F5344CB8AC3E}">
        <p14:creationId xmlns:p14="http://schemas.microsoft.com/office/powerpoint/2010/main" val="521652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54149-C271-DC4C-9D69-863E17EE51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3906CC-B154-7B4B-963E-536F32F578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6C411-29DC-7648-AB62-637DA6F7A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B68EA9-FE69-A745-9A8A-99AA79351563}" type="datetimeFigureOut">
              <a:rPr lang="en-US" smtClean="0"/>
              <a:t>10/11/19</a:t>
            </a:fld>
            <a:endParaRPr lang="en-US"/>
          </a:p>
        </p:txBody>
      </p:sp>
      <p:sp>
        <p:nvSpPr>
          <p:cNvPr id="5" name="Footer Placeholder 4">
            <a:extLst>
              <a:ext uri="{FF2B5EF4-FFF2-40B4-BE49-F238E27FC236}">
                <a16:creationId xmlns:a16="http://schemas.microsoft.com/office/drawing/2014/main" id="{6B061494-7042-0547-9880-5E6B40E206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B9A494-5298-B346-897E-6161244A0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19214-1334-704B-9569-EBE0FDCD6ACB}" type="slidenum">
              <a:rPr lang="en-US" smtClean="0"/>
              <a:t>‹#›</a:t>
            </a:fld>
            <a:endParaRPr lang="en-US"/>
          </a:p>
        </p:txBody>
      </p:sp>
    </p:spTree>
    <p:extLst>
      <p:ext uri="{BB962C8B-B14F-4D97-AF65-F5344CB8AC3E}">
        <p14:creationId xmlns:p14="http://schemas.microsoft.com/office/powerpoint/2010/main" val="2397154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tiff"/><Relationship Id="rId7" Type="http://schemas.openxmlformats.org/officeDocument/2006/relationships/image" Target="../media/image6.tiff"/><Relationship Id="rId12"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tiff"/><Relationship Id="rId4" Type="http://schemas.openxmlformats.org/officeDocument/2006/relationships/image" Target="../media/image3.tiff"/><Relationship Id="rId9"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apollographql.com/docs/tutorial/schema.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3FA9AD-8D86-A54A-812B-A452950EB88F}"/>
              </a:ext>
            </a:extLst>
          </p:cNvPr>
          <p:cNvPicPr>
            <a:picLocks noChangeAspect="1"/>
          </p:cNvPicPr>
          <p:nvPr/>
        </p:nvPicPr>
        <p:blipFill>
          <a:blip r:embed="rId3"/>
          <a:stretch>
            <a:fillRect/>
          </a:stretch>
        </p:blipFill>
        <p:spPr>
          <a:xfrm>
            <a:off x="3233049" y="1572730"/>
            <a:ext cx="5990690" cy="3712539"/>
          </a:xfrm>
          <a:prstGeom prst="rect">
            <a:avLst/>
          </a:prstGeom>
        </p:spPr>
      </p:pic>
    </p:spTree>
    <p:extLst>
      <p:ext uri="{BB962C8B-B14F-4D97-AF65-F5344CB8AC3E}">
        <p14:creationId xmlns:p14="http://schemas.microsoft.com/office/powerpoint/2010/main" val="3581595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EEDB-A6BE-E246-A4C8-AD291DFBF0B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D1C2902A-5020-B049-9D2C-A7F24E4B5F14}"/>
              </a:ext>
            </a:extLst>
          </p:cNvPr>
          <p:cNvPicPr>
            <a:picLocks noGrp="1" noChangeAspect="1"/>
          </p:cNvPicPr>
          <p:nvPr>
            <p:ph idx="1"/>
          </p:nvPr>
        </p:nvPicPr>
        <p:blipFill>
          <a:blip r:embed="rId3"/>
          <a:stretch>
            <a:fillRect/>
          </a:stretch>
        </p:blipFill>
        <p:spPr>
          <a:xfrm>
            <a:off x="2675275" y="591015"/>
            <a:ext cx="6841449" cy="5699454"/>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F2621D47-12F1-8240-961D-C7661909C3F9}"/>
                  </a:ext>
                </a:extLst>
              </p14:cNvPr>
              <p14:cNvContentPartPr/>
              <p14:nvPr/>
            </p14:nvContentPartPr>
            <p14:xfrm>
              <a:off x="4724801" y="1743534"/>
              <a:ext cx="454680" cy="226080"/>
            </p14:xfrm>
          </p:contentPart>
        </mc:Choice>
        <mc:Fallback xmlns="">
          <p:pic>
            <p:nvPicPr>
              <p:cNvPr id="5" name="Ink 4">
                <a:extLst>
                  <a:ext uri="{FF2B5EF4-FFF2-40B4-BE49-F238E27FC236}">
                    <a16:creationId xmlns:a16="http://schemas.microsoft.com/office/drawing/2014/main" id="{F2621D47-12F1-8240-961D-C7661909C3F9}"/>
                  </a:ext>
                </a:extLst>
              </p:cNvPr>
              <p:cNvPicPr/>
              <p:nvPr/>
            </p:nvPicPr>
            <p:blipFill>
              <a:blip r:embed="rId5"/>
              <a:stretch>
                <a:fillRect/>
              </a:stretch>
            </p:blipFill>
            <p:spPr>
              <a:xfrm>
                <a:off x="4716161" y="1734894"/>
                <a:ext cx="472320" cy="243720"/>
              </a:xfrm>
              <a:prstGeom prst="rect">
                <a:avLst/>
              </a:prstGeom>
            </p:spPr>
          </p:pic>
        </mc:Fallback>
      </mc:AlternateContent>
    </p:spTree>
    <p:extLst>
      <p:ext uri="{BB962C8B-B14F-4D97-AF65-F5344CB8AC3E}">
        <p14:creationId xmlns:p14="http://schemas.microsoft.com/office/powerpoint/2010/main" val="4061955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1687A-3A4A-F641-A38A-2F5410F3EA95}"/>
              </a:ext>
            </a:extLst>
          </p:cNvPr>
          <p:cNvSpPr>
            <a:spLocks noGrp="1"/>
          </p:cNvSpPr>
          <p:nvPr>
            <p:ph type="title"/>
          </p:nvPr>
        </p:nvSpPr>
        <p:spPr/>
        <p:txBody>
          <a:bodyPr/>
          <a:lstStyle/>
          <a:p>
            <a:pPr algn="ctr"/>
            <a:r>
              <a:rPr lang="en-US" b="1" dirty="0">
                <a:solidFill>
                  <a:srgbClr val="FFC000"/>
                </a:solidFill>
              </a:rPr>
              <a:t>Apollo Client</a:t>
            </a:r>
          </a:p>
        </p:txBody>
      </p:sp>
      <p:sp>
        <p:nvSpPr>
          <p:cNvPr id="3" name="Content Placeholder 2">
            <a:extLst>
              <a:ext uri="{FF2B5EF4-FFF2-40B4-BE49-F238E27FC236}">
                <a16:creationId xmlns:a16="http://schemas.microsoft.com/office/drawing/2014/main" id="{A8F582D1-93BD-A546-83B5-C44FE74ECFE6}"/>
              </a:ext>
            </a:extLst>
          </p:cNvPr>
          <p:cNvSpPr>
            <a:spLocks noGrp="1"/>
          </p:cNvSpPr>
          <p:nvPr>
            <p:ph idx="1"/>
          </p:nvPr>
        </p:nvSpPr>
        <p:spPr/>
        <p:txBody>
          <a:bodyPr>
            <a:normAutofit/>
          </a:bodyPr>
          <a:lstStyle/>
          <a:p>
            <a:pPr marL="0" indent="0" algn="ctr">
              <a:buNone/>
            </a:pPr>
            <a:r>
              <a:rPr lang="en-US" dirty="0"/>
              <a:t>Trigger </a:t>
            </a:r>
            <a:r>
              <a:rPr lang="en-US" b="1" dirty="0"/>
              <a:t>queries</a:t>
            </a:r>
            <a:r>
              <a:rPr lang="en-US" dirty="0"/>
              <a:t> as part of UI components</a:t>
            </a:r>
          </a:p>
          <a:p>
            <a:pPr marL="0" indent="0" algn="ctr">
              <a:buNone/>
            </a:pPr>
            <a:r>
              <a:rPr lang="en-US" dirty="0"/>
              <a:t> </a:t>
            </a:r>
          </a:p>
          <a:p>
            <a:pPr marL="0" indent="0" algn="ctr">
              <a:buNone/>
            </a:pPr>
            <a:r>
              <a:rPr lang="en-US" dirty="0"/>
              <a:t>Binding query </a:t>
            </a:r>
            <a:r>
              <a:rPr lang="en-US" b="1" dirty="0"/>
              <a:t>results</a:t>
            </a:r>
            <a:r>
              <a:rPr lang="en-US" dirty="0"/>
              <a:t> to the UI</a:t>
            </a:r>
          </a:p>
          <a:p>
            <a:pPr marL="0" indent="0" algn="ctr">
              <a:buNone/>
            </a:pPr>
            <a:endParaRPr lang="en-US" dirty="0"/>
          </a:p>
          <a:p>
            <a:pPr marL="0" indent="0" algn="ctr">
              <a:buNone/>
            </a:pPr>
            <a:r>
              <a:rPr lang="en-US" dirty="0"/>
              <a:t>Caching</a:t>
            </a:r>
          </a:p>
          <a:p>
            <a:pPr marL="0" indent="0" algn="ctr">
              <a:buNone/>
            </a:pPr>
            <a:endParaRPr lang="en-US" dirty="0"/>
          </a:p>
          <a:p>
            <a:pPr marL="0" indent="0" algn="ctr">
              <a:buNone/>
            </a:pPr>
            <a:r>
              <a:rPr lang="en-US" dirty="0"/>
              <a:t>Integrations for </a:t>
            </a:r>
            <a:r>
              <a:rPr lang="en-US" b="1" dirty="0">
                <a:solidFill>
                  <a:srgbClr val="00B0F0"/>
                </a:solidFill>
              </a:rPr>
              <a:t>React</a:t>
            </a:r>
            <a:r>
              <a:rPr lang="en-US" dirty="0"/>
              <a:t>, </a:t>
            </a:r>
            <a:r>
              <a:rPr lang="en-US" b="1" dirty="0">
                <a:solidFill>
                  <a:srgbClr val="00B0F0"/>
                </a:solidFill>
              </a:rPr>
              <a:t>React Native</a:t>
            </a:r>
            <a:r>
              <a:rPr lang="en-US" dirty="0"/>
              <a:t>, </a:t>
            </a:r>
            <a:r>
              <a:rPr lang="en-US" b="1" dirty="0">
                <a:solidFill>
                  <a:schemeClr val="accent6"/>
                </a:solidFill>
              </a:rPr>
              <a:t>Vue</a:t>
            </a:r>
            <a:r>
              <a:rPr lang="en-US" dirty="0"/>
              <a:t>, </a:t>
            </a:r>
            <a:r>
              <a:rPr lang="en-US" b="1" dirty="0">
                <a:solidFill>
                  <a:srgbClr val="FF0000"/>
                </a:solidFill>
              </a:rPr>
              <a:t>Angular, </a:t>
            </a:r>
            <a:r>
              <a:rPr lang="en-US" b="1" dirty="0">
                <a:solidFill>
                  <a:srgbClr val="00B0F0"/>
                </a:solidFill>
              </a:rPr>
              <a:t>Ionic</a:t>
            </a:r>
            <a:r>
              <a:rPr lang="en-US" b="1" dirty="0">
                <a:solidFill>
                  <a:srgbClr val="FF0000"/>
                </a:solidFill>
              </a:rPr>
              <a:t>, </a:t>
            </a:r>
            <a:r>
              <a:rPr lang="en-US" b="1" dirty="0" err="1">
                <a:solidFill>
                  <a:srgbClr val="00B0F0"/>
                </a:solidFill>
              </a:rPr>
              <a:t>NativeScript</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DCE61AC-5433-7649-AD6C-577091F9D9D4}"/>
                  </a:ext>
                </a:extLst>
              </p14:cNvPr>
              <p14:cNvContentPartPr/>
              <p14:nvPr/>
            </p14:nvContentPartPr>
            <p14:xfrm>
              <a:off x="4834961" y="2120814"/>
              <a:ext cx="360" cy="360"/>
            </p14:xfrm>
          </p:contentPart>
        </mc:Choice>
        <mc:Fallback xmlns="">
          <p:pic>
            <p:nvPicPr>
              <p:cNvPr id="4" name="Ink 3">
                <a:extLst>
                  <a:ext uri="{FF2B5EF4-FFF2-40B4-BE49-F238E27FC236}">
                    <a16:creationId xmlns:a16="http://schemas.microsoft.com/office/drawing/2014/main" id="{ADCE61AC-5433-7649-AD6C-577091F9D9D4}"/>
                  </a:ext>
                </a:extLst>
              </p:cNvPr>
              <p:cNvPicPr/>
              <p:nvPr/>
            </p:nvPicPr>
            <p:blipFill>
              <a:blip r:embed="rId3"/>
              <a:stretch>
                <a:fillRect/>
              </a:stretch>
            </p:blipFill>
            <p:spPr>
              <a:xfrm>
                <a:off x="4826321" y="2111814"/>
                <a:ext cx="18000" cy="18000"/>
              </a:xfrm>
              <a:prstGeom prst="rect">
                <a:avLst/>
              </a:prstGeom>
            </p:spPr>
          </p:pic>
        </mc:Fallback>
      </mc:AlternateContent>
    </p:spTree>
    <p:extLst>
      <p:ext uri="{BB962C8B-B14F-4D97-AF65-F5344CB8AC3E}">
        <p14:creationId xmlns:p14="http://schemas.microsoft.com/office/powerpoint/2010/main" val="2895648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832B1-3C97-BE47-B5C0-98BF696345EC}"/>
              </a:ext>
            </a:extLst>
          </p:cNvPr>
          <p:cNvSpPr>
            <a:spLocks noGrp="1"/>
          </p:cNvSpPr>
          <p:nvPr>
            <p:ph type="title"/>
          </p:nvPr>
        </p:nvSpPr>
        <p:spPr/>
        <p:txBody>
          <a:bodyPr/>
          <a:lstStyle/>
          <a:p>
            <a:pPr algn="ctr"/>
            <a:r>
              <a:rPr lang="en-US" b="1" dirty="0">
                <a:solidFill>
                  <a:schemeClr val="accent2"/>
                </a:solidFill>
              </a:rPr>
              <a:t>Apollo Server</a:t>
            </a:r>
          </a:p>
        </p:txBody>
      </p:sp>
      <p:sp>
        <p:nvSpPr>
          <p:cNvPr id="3" name="Content Placeholder 2">
            <a:extLst>
              <a:ext uri="{FF2B5EF4-FFF2-40B4-BE49-F238E27FC236}">
                <a16:creationId xmlns:a16="http://schemas.microsoft.com/office/drawing/2014/main" id="{C0127D87-49EF-B941-B471-E7FAADF1FEA8}"/>
              </a:ext>
            </a:extLst>
          </p:cNvPr>
          <p:cNvSpPr>
            <a:spLocks noGrp="1"/>
          </p:cNvSpPr>
          <p:nvPr>
            <p:ph idx="1"/>
          </p:nvPr>
        </p:nvSpPr>
        <p:spPr/>
        <p:txBody>
          <a:bodyPr/>
          <a:lstStyle/>
          <a:p>
            <a:pPr marL="0" indent="0" algn="ctr">
              <a:buNone/>
            </a:pPr>
            <a:r>
              <a:rPr lang="en-US" b="1" i="1" dirty="0"/>
              <a:t>Generic</a:t>
            </a:r>
            <a:r>
              <a:rPr lang="en-US" b="1" dirty="0"/>
              <a:t> API </a:t>
            </a:r>
            <a:r>
              <a:rPr lang="en-US" dirty="0"/>
              <a:t>= </a:t>
            </a:r>
            <a:r>
              <a:rPr lang="en-US" i="1" dirty="0">
                <a:solidFill>
                  <a:srgbClr val="0070C0"/>
                </a:solidFill>
              </a:rPr>
              <a:t>schema</a:t>
            </a:r>
            <a:r>
              <a:rPr lang="en-US" i="1" dirty="0"/>
              <a:t> for the </a:t>
            </a:r>
            <a:r>
              <a:rPr lang="en-US" b="1" i="1" dirty="0"/>
              <a:t>client</a:t>
            </a:r>
          </a:p>
          <a:p>
            <a:pPr marL="0" indent="0" algn="ctr">
              <a:buNone/>
            </a:pPr>
            <a:endParaRPr lang="en-US" b="1" dirty="0"/>
          </a:p>
          <a:p>
            <a:pPr marL="0" indent="0" algn="ctr">
              <a:buNone/>
            </a:pPr>
            <a:r>
              <a:rPr lang="en-US" dirty="0"/>
              <a:t>API </a:t>
            </a:r>
            <a:r>
              <a:rPr lang="en-US" b="1" dirty="0"/>
              <a:t>layered over Backend services</a:t>
            </a:r>
          </a:p>
          <a:p>
            <a:pPr marL="0" indent="0" algn="ctr">
              <a:buNone/>
            </a:pPr>
            <a:endParaRPr lang="en-US" dirty="0"/>
          </a:p>
          <a:p>
            <a:pPr marL="0" indent="0" algn="ctr">
              <a:buNone/>
            </a:pPr>
            <a:r>
              <a:rPr lang="en-US" dirty="0"/>
              <a:t>Improved Performance </a:t>
            </a:r>
            <a:r>
              <a:rPr lang="en-US" dirty="0">
                <a:sym typeface="Wingdings" pitchFamily="2" charset="2"/>
              </a:rPr>
              <a:t> </a:t>
            </a:r>
            <a:r>
              <a:rPr lang="en-US" b="1" dirty="0">
                <a:sym typeface="Wingdings" pitchFamily="2" charset="2"/>
              </a:rPr>
              <a:t>smaller payload</a:t>
            </a:r>
          </a:p>
          <a:p>
            <a:pPr marL="0" indent="0" algn="ctr">
              <a:buNone/>
            </a:pPr>
            <a:endParaRPr lang="en-US" b="1" dirty="0"/>
          </a:p>
          <a:p>
            <a:pPr marL="0" indent="0" algn="ctr">
              <a:buNone/>
            </a:pPr>
            <a:r>
              <a:rPr lang="en-US" dirty="0"/>
              <a:t>Caching </a:t>
            </a:r>
          </a:p>
          <a:p>
            <a:endParaRPr lang="en-US" dirty="0"/>
          </a:p>
        </p:txBody>
      </p:sp>
    </p:spTree>
    <p:extLst>
      <p:ext uri="{BB962C8B-B14F-4D97-AF65-F5344CB8AC3E}">
        <p14:creationId xmlns:p14="http://schemas.microsoft.com/office/powerpoint/2010/main" val="221866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300FD-0D4F-CA44-9594-15F0E90DF27D}"/>
              </a:ext>
            </a:extLst>
          </p:cNvPr>
          <p:cNvSpPr>
            <a:spLocks noGrp="1"/>
          </p:cNvSpPr>
          <p:nvPr>
            <p:ph type="title"/>
          </p:nvPr>
        </p:nvSpPr>
        <p:spPr/>
        <p:txBody>
          <a:bodyPr/>
          <a:lstStyle/>
          <a:p>
            <a:pPr algn="ctr"/>
            <a:r>
              <a:rPr lang="en-US" b="1" dirty="0"/>
              <a:t>Smaller response/payload</a:t>
            </a:r>
            <a:endParaRPr lang="en-US" dirty="0"/>
          </a:p>
        </p:txBody>
      </p:sp>
      <p:pic>
        <p:nvPicPr>
          <p:cNvPr id="9" name="Content Placeholder 8">
            <a:extLst>
              <a:ext uri="{FF2B5EF4-FFF2-40B4-BE49-F238E27FC236}">
                <a16:creationId xmlns:a16="http://schemas.microsoft.com/office/drawing/2014/main" id="{6E3A73A9-9BD7-8A47-AB7E-CA889D76442A}"/>
              </a:ext>
            </a:extLst>
          </p:cNvPr>
          <p:cNvPicPr>
            <a:picLocks noGrp="1" noChangeAspect="1"/>
          </p:cNvPicPr>
          <p:nvPr>
            <p:ph idx="1"/>
          </p:nvPr>
        </p:nvPicPr>
        <p:blipFill>
          <a:blip r:embed="rId3"/>
          <a:stretch>
            <a:fillRect/>
          </a:stretch>
        </p:blipFill>
        <p:spPr>
          <a:xfrm>
            <a:off x="2074127" y="1990357"/>
            <a:ext cx="7872761" cy="3936381"/>
          </a:xfrm>
        </p:spPr>
      </p:pic>
    </p:spTree>
    <p:extLst>
      <p:ext uri="{BB962C8B-B14F-4D97-AF65-F5344CB8AC3E}">
        <p14:creationId xmlns:p14="http://schemas.microsoft.com/office/powerpoint/2010/main" val="2681097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E07A-163B-E34F-850C-23283B2C5519}"/>
              </a:ext>
            </a:extLst>
          </p:cNvPr>
          <p:cNvSpPr>
            <a:spLocks noGrp="1"/>
          </p:cNvSpPr>
          <p:nvPr>
            <p:ph type="title"/>
          </p:nvPr>
        </p:nvSpPr>
        <p:spPr>
          <a:xfrm>
            <a:off x="3468029" y="863775"/>
            <a:ext cx="1427355" cy="579863"/>
          </a:xfrm>
        </p:spPr>
        <p:txBody>
          <a:bodyPr>
            <a:normAutofit fontScale="90000"/>
          </a:bodyPr>
          <a:lstStyle/>
          <a:p>
            <a:r>
              <a:rPr lang="en-US" dirty="0"/>
              <a:t>REST</a:t>
            </a:r>
          </a:p>
        </p:txBody>
      </p:sp>
      <p:pic>
        <p:nvPicPr>
          <p:cNvPr id="4" name="Content Placeholder 3">
            <a:extLst>
              <a:ext uri="{FF2B5EF4-FFF2-40B4-BE49-F238E27FC236}">
                <a16:creationId xmlns:a16="http://schemas.microsoft.com/office/drawing/2014/main" id="{39A59E0F-9F18-5948-ADD2-7CD18429BEAC}"/>
              </a:ext>
            </a:extLst>
          </p:cNvPr>
          <p:cNvPicPr>
            <a:picLocks noGrp="1" noChangeAspect="1"/>
          </p:cNvPicPr>
          <p:nvPr>
            <p:ph idx="1"/>
          </p:nvPr>
        </p:nvPicPr>
        <p:blipFill>
          <a:blip r:embed="rId3"/>
          <a:stretch>
            <a:fillRect/>
          </a:stretch>
        </p:blipFill>
        <p:spPr>
          <a:xfrm>
            <a:off x="2607682" y="1443638"/>
            <a:ext cx="7556500" cy="4089400"/>
          </a:xfrm>
          <a:prstGeom prst="rect">
            <a:avLst/>
          </a:prstGeom>
        </p:spPr>
      </p:pic>
    </p:spTree>
    <p:extLst>
      <p:ext uri="{BB962C8B-B14F-4D97-AF65-F5344CB8AC3E}">
        <p14:creationId xmlns:p14="http://schemas.microsoft.com/office/powerpoint/2010/main" val="1515520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54BA8-121E-5241-B992-71EED50E1F7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F7E54174-CFE2-724C-B2FC-1F737CDC4E3F}"/>
              </a:ext>
            </a:extLst>
          </p:cNvPr>
          <p:cNvPicPr>
            <a:picLocks noGrp="1" noChangeAspect="1"/>
          </p:cNvPicPr>
          <p:nvPr>
            <p:ph idx="1"/>
          </p:nvPr>
        </p:nvPicPr>
        <p:blipFill>
          <a:blip r:embed="rId3"/>
          <a:stretch>
            <a:fillRect/>
          </a:stretch>
        </p:blipFill>
        <p:spPr>
          <a:xfrm>
            <a:off x="2776654" y="1"/>
            <a:ext cx="6623824" cy="6858000"/>
          </a:xfrm>
          <a:prstGeom prst="rect">
            <a:avLst/>
          </a:prstGeom>
        </p:spPr>
      </p:pic>
    </p:spTree>
    <p:extLst>
      <p:ext uri="{BB962C8B-B14F-4D97-AF65-F5344CB8AC3E}">
        <p14:creationId xmlns:p14="http://schemas.microsoft.com/office/powerpoint/2010/main" val="1371118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A044-084F-F94A-A87C-06EEBE0380A7}"/>
              </a:ext>
            </a:extLst>
          </p:cNvPr>
          <p:cNvSpPr>
            <a:spLocks noGrp="1"/>
          </p:cNvSpPr>
          <p:nvPr>
            <p:ph type="title"/>
          </p:nvPr>
        </p:nvSpPr>
        <p:spPr/>
        <p:txBody>
          <a:bodyPr/>
          <a:lstStyle/>
          <a:p>
            <a:pPr algn="ctr"/>
            <a:endParaRPr lang="en-US" dirty="0"/>
          </a:p>
        </p:txBody>
      </p:sp>
      <p:sp>
        <p:nvSpPr>
          <p:cNvPr id="3" name="Content Placeholder 2">
            <a:extLst>
              <a:ext uri="{FF2B5EF4-FFF2-40B4-BE49-F238E27FC236}">
                <a16:creationId xmlns:a16="http://schemas.microsoft.com/office/drawing/2014/main" id="{CBA4C68E-3AA6-B34F-BCBB-DABC59E2FA9C}"/>
              </a:ext>
            </a:extLst>
          </p:cNvPr>
          <p:cNvSpPr>
            <a:spLocks noGrp="1"/>
          </p:cNvSpPr>
          <p:nvPr>
            <p:ph idx="1"/>
          </p:nvPr>
        </p:nvSpPr>
        <p:spPr/>
        <p:txBody>
          <a:bodyPr/>
          <a:lstStyle/>
          <a:p>
            <a:endParaRPr lang="en-US" dirty="0"/>
          </a:p>
          <a:p>
            <a:endParaRPr lang="en-US" dirty="0"/>
          </a:p>
          <a:p>
            <a:pPr marL="0" indent="0" algn="ctr">
              <a:buNone/>
            </a:pPr>
            <a:r>
              <a:rPr lang="en-US" sz="6000" b="1" dirty="0" err="1">
                <a:solidFill>
                  <a:srgbClr val="C00000"/>
                </a:solidFill>
              </a:rPr>
              <a:t>GraphQL</a:t>
            </a:r>
            <a:r>
              <a:rPr lang="en-US" sz="6000" b="1" dirty="0">
                <a:solidFill>
                  <a:srgbClr val="C00000"/>
                </a:solidFill>
              </a:rPr>
              <a:t> Advantages</a:t>
            </a:r>
            <a:endParaRPr lang="en-US" sz="6000" dirty="0">
              <a:solidFill>
                <a:srgbClr val="C00000"/>
              </a:solidFill>
            </a:endParaRPr>
          </a:p>
        </p:txBody>
      </p:sp>
    </p:spTree>
    <p:extLst>
      <p:ext uri="{BB962C8B-B14F-4D97-AF65-F5344CB8AC3E}">
        <p14:creationId xmlns:p14="http://schemas.microsoft.com/office/powerpoint/2010/main" val="818098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44BC-8D6E-FC47-8BFE-011E032A5A45}"/>
              </a:ext>
            </a:extLst>
          </p:cNvPr>
          <p:cNvSpPr>
            <a:spLocks noGrp="1"/>
          </p:cNvSpPr>
          <p:nvPr>
            <p:ph type="title"/>
          </p:nvPr>
        </p:nvSpPr>
        <p:spPr/>
        <p:txBody>
          <a:bodyPr>
            <a:normAutofit/>
          </a:bodyPr>
          <a:lstStyle/>
          <a:p>
            <a:pPr algn="ctr"/>
            <a:r>
              <a:rPr lang="en-US" sz="4000" b="1" dirty="0">
                <a:solidFill>
                  <a:srgbClr val="C00000"/>
                </a:solidFill>
              </a:rPr>
              <a:t>Good fit for complex systems and microservices</a:t>
            </a:r>
          </a:p>
        </p:txBody>
      </p:sp>
      <p:sp>
        <p:nvSpPr>
          <p:cNvPr id="3" name="Content Placeholder 2">
            <a:extLst>
              <a:ext uri="{FF2B5EF4-FFF2-40B4-BE49-F238E27FC236}">
                <a16:creationId xmlns:a16="http://schemas.microsoft.com/office/drawing/2014/main" id="{C25C05D9-A209-414D-95A5-F3E8994A937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5E1ABC4-D1FD-A74B-9223-38698BAED5C3}"/>
              </a:ext>
            </a:extLst>
          </p:cNvPr>
          <p:cNvPicPr>
            <a:picLocks noChangeAspect="1"/>
          </p:cNvPicPr>
          <p:nvPr/>
        </p:nvPicPr>
        <p:blipFill>
          <a:blip r:embed="rId3"/>
          <a:stretch>
            <a:fillRect/>
          </a:stretch>
        </p:blipFill>
        <p:spPr>
          <a:xfrm>
            <a:off x="3222147" y="1690688"/>
            <a:ext cx="5907375" cy="4472912"/>
          </a:xfrm>
          <a:prstGeom prst="rect">
            <a:avLst/>
          </a:prstGeom>
        </p:spPr>
      </p:pic>
    </p:spTree>
    <p:extLst>
      <p:ext uri="{BB962C8B-B14F-4D97-AF65-F5344CB8AC3E}">
        <p14:creationId xmlns:p14="http://schemas.microsoft.com/office/powerpoint/2010/main" val="178534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ED1E-7765-144F-8583-FAF041169451}"/>
              </a:ext>
            </a:extLst>
          </p:cNvPr>
          <p:cNvSpPr>
            <a:spLocks noGrp="1"/>
          </p:cNvSpPr>
          <p:nvPr>
            <p:ph type="title"/>
          </p:nvPr>
        </p:nvSpPr>
        <p:spPr/>
        <p:txBody>
          <a:bodyPr/>
          <a:lstStyle/>
          <a:p>
            <a:pPr algn="ctr"/>
            <a:r>
              <a:rPr lang="en-US" b="1" dirty="0">
                <a:solidFill>
                  <a:srgbClr val="C00000"/>
                </a:solidFill>
              </a:rPr>
              <a:t>Fetching data with a single API call</a:t>
            </a:r>
            <a:endParaRPr lang="en-US" dirty="0">
              <a:solidFill>
                <a:srgbClr val="C00000"/>
              </a:solidFill>
            </a:endParaRPr>
          </a:p>
        </p:txBody>
      </p:sp>
      <p:pic>
        <p:nvPicPr>
          <p:cNvPr id="4" name="Content Placeholder 3">
            <a:extLst>
              <a:ext uri="{FF2B5EF4-FFF2-40B4-BE49-F238E27FC236}">
                <a16:creationId xmlns:a16="http://schemas.microsoft.com/office/drawing/2014/main" id="{26919332-9917-754C-912A-A0BE51636149}"/>
              </a:ext>
            </a:extLst>
          </p:cNvPr>
          <p:cNvPicPr>
            <a:picLocks noGrp="1" noChangeAspect="1"/>
          </p:cNvPicPr>
          <p:nvPr>
            <p:ph idx="1"/>
          </p:nvPr>
        </p:nvPicPr>
        <p:blipFill>
          <a:blip r:embed="rId2"/>
          <a:stretch>
            <a:fillRect/>
          </a:stretch>
        </p:blipFill>
        <p:spPr>
          <a:xfrm>
            <a:off x="930294" y="1483112"/>
            <a:ext cx="9417528" cy="4828478"/>
          </a:xfrm>
          <a:prstGeom prst="rect">
            <a:avLst/>
          </a:prstGeom>
        </p:spPr>
      </p:pic>
    </p:spTree>
    <p:extLst>
      <p:ext uri="{BB962C8B-B14F-4D97-AF65-F5344CB8AC3E}">
        <p14:creationId xmlns:p14="http://schemas.microsoft.com/office/powerpoint/2010/main" val="77003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2F3750-82B9-3743-9CF9-108D9B876212}"/>
              </a:ext>
            </a:extLst>
          </p:cNvPr>
          <p:cNvSpPr>
            <a:spLocks noGrp="1"/>
          </p:cNvSpPr>
          <p:nvPr>
            <p:ph idx="1"/>
          </p:nvPr>
        </p:nvSpPr>
        <p:spPr>
          <a:xfrm>
            <a:off x="838200" y="289932"/>
            <a:ext cx="10515600" cy="5887031"/>
          </a:xfrm>
        </p:spPr>
        <p:txBody>
          <a:bodyPr>
            <a:normAutofit lnSpcReduction="10000"/>
          </a:bodyPr>
          <a:lstStyle/>
          <a:p>
            <a:pPr marL="0" indent="0" algn="ctr">
              <a:buNone/>
            </a:pPr>
            <a:endParaRPr lang="en-US" b="1" dirty="0"/>
          </a:p>
          <a:p>
            <a:pPr marL="0" indent="0" algn="ctr">
              <a:buNone/>
            </a:pPr>
            <a:r>
              <a:rPr lang="en-US" b="1" dirty="0"/>
              <a:t>Tailoring requests to your needs</a:t>
            </a:r>
          </a:p>
          <a:p>
            <a:pPr marL="0" indent="0" algn="ctr">
              <a:buNone/>
            </a:pPr>
            <a:endParaRPr lang="en-US" b="1" dirty="0"/>
          </a:p>
          <a:p>
            <a:pPr marL="0" indent="0" algn="ctr">
              <a:buNone/>
            </a:pPr>
            <a:r>
              <a:rPr lang="en-US" b="1" dirty="0">
                <a:solidFill>
                  <a:schemeClr val="accent2"/>
                </a:solidFill>
              </a:rPr>
              <a:t>Validation and type checking</a:t>
            </a:r>
          </a:p>
          <a:p>
            <a:pPr marL="0" indent="0" algn="ctr">
              <a:buNone/>
            </a:pPr>
            <a:endParaRPr lang="en-US" b="1" dirty="0"/>
          </a:p>
          <a:p>
            <a:pPr marL="0" indent="0" algn="ctr">
              <a:buNone/>
            </a:pPr>
            <a:r>
              <a:rPr lang="en-US" b="1" dirty="0">
                <a:solidFill>
                  <a:schemeClr val="accent4"/>
                </a:solidFill>
              </a:rPr>
              <a:t>API evolution without versioning</a:t>
            </a:r>
          </a:p>
          <a:p>
            <a:pPr marL="0" indent="0" algn="ctr">
              <a:buNone/>
            </a:pPr>
            <a:endParaRPr lang="en-US" b="1" dirty="0"/>
          </a:p>
          <a:p>
            <a:pPr marL="0" indent="0" algn="ctr">
              <a:buNone/>
            </a:pPr>
            <a:r>
              <a:rPr lang="en-US" b="1" dirty="0">
                <a:solidFill>
                  <a:srgbClr val="C00000"/>
                </a:solidFill>
              </a:rPr>
              <a:t>Authentication</a:t>
            </a:r>
          </a:p>
          <a:p>
            <a:pPr marL="0" indent="0" algn="ctr">
              <a:buNone/>
            </a:pPr>
            <a:endParaRPr lang="en-US" b="1" dirty="0"/>
          </a:p>
          <a:p>
            <a:pPr marL="0" indent="0" algn="ctr">
              <a:buNone/>
            </a:pPr>
            <a:r>
              <a:rPr lang="en-US" b="1" dirty="0"/>
              <a:t>Rapid application prototyping</a:t>
            </a:r>
          </a:p>
          <a:p>
            <a:pPr marL="0" indent="0" algn="ctr">
              <a:buNone/>
            </a:pPr>
            <a:endParaRPr lang="en-US" b="1" dirty="0"/>
          </a:p>
          <a:p>
            <a:pPr marL="0" indent="0" algn="ctr">
              <a:buNone/>
            </a:pPr>
            <a:r>
              <a:rPr lang="en-US" b="1" dirty="0">
                <a:solidFill>
                  <a:srgbClr val="FFC000"/>
                </a:solidFill>
              </a:rPr>
              <a:t>Subscriptions</a:t>
            </a:r>
          </a:p>
        </p:txBody>
      </p:sp>
    </p:spTree>
    <p:extLst>
      <p:ext uri="{BB962C8B-B14F-4D97-AF65-F5344CB8AC3E}">
        <p14:creationId xmlns:p14="http://schemas.microsoft.com/office/powerpoint/2010/main" val="298996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DCC799-6C93-954F-AB0A-34176CAABF9A}"/>
              </a:ext>
            </a:extLst>
          </p:cNvPr>
          <p:cNvPicPr>
            <a:picLocks noChangeAspect="1"/>
          </p:cNvPicPr>
          <p:nvPr/>
        </p:nvPicPr>
        <p:blipFill>
          <a:blip r:embed="rId3"/>
          <a:stretch>
            <a:fillRect/>
          </a:stretch>
        </p:blipFill>
        <p:spPr>
          <a:xfrm>
            <a:off x="1822697" y="885435"/>
            <a:ext cx="2552700" cy="787400"/>
          </a:xfrm>
          <a:prstGeom prst="rect">
            <a:avLst/>
          </a:prstGeom>
        </p:spPr>
      </p:pic>
      <p:sp>
        <p:nvSpPr>
          <p:cNvPr id="2" name="Title 1">
            <a:extLst>
              <a:ext uri="{FF2B5EF4-FFF2-40B4-BE49-F238E27FC236}">
                <a16:creationId xmlns:a16="http://schemas.microsoft.com/office/drawing/2014/main" id="{EF0CE8C6-0770-ED4D-BF7F-BD4CF6F06028}"/>
              </a:ext>
            </a:extLst>
          </p:cNvPr>
          <p:cNvSpPr>
            <a:spLocks noGrp="1"/>
          </p:cNvSpPr>
          <p:nvPr>
            <p:ph type="title"/>
          </p:nvPr>
        </p:nvSpPr>
        <p:spPr/>
        <p:txBody>
          <a:bodyPr/>
          <a:lstStyle/>
          <a:p>
            <a:endParaRPr lang="en-US" dirty="0"/>
          </a:p>
        </p:txBody>
      </p:sp>
      <p:pic>
        <p:nvPicPr>
          <p:cNvPr id="4" name="Content Placeholder 3">
            <a:extLst>
              <a:ext uri="{FF2B5EF4-FFF2-40B4-BE49-F238E27FC236}">
                <a16:creationId xmlns:a16="http://schemas.microsoft.com/office/drawing/2014/main" id="{A38D725A-ED95-1C4C-AC6F-249F2CD45568}"/>
              </a:ext>
            </a:extLst>
          </p:cNvPr>
          <p:cNvPicPr>
            <a:picLocks noGrp="1" noChangeAspect="1"/>
          </p:cNvPicPr>
          <p:nvPr>
            <p:ph idx="1"/>
          </p:nvPr>
        </p:nvPicPr>
        <p:blipFill>
          <a:blip r:embed="rId4"/>
          <a:stretch>
            <a:fillRect/>
          </a:stretch>
        </p:blipFill>
        <p:spPr>
          <a:xfrm>
            <a:off x="1168885" y="2068643"/>
            <a:ext cx="2011888" cy="1170248"/>
          </a:xfrm>
          <a:prstGeom prst="rect">
            <a:avLst/>
          </a:prstGeom>
        </p:spPr>
      </p:pic>
      <p:pic>
        <p:nvPicPr>
          <p:cNvPr id="5" name="Picture 4">
            <a:extLst>
              <a:ext uri="{FF2B5EF4-FFF2-40B4-BE49-F238E27FC236}">
                <a16:creationId xmlns:a16="http://schemas.microsoft.com/office/drawing/2014/main" id="{ED614334-1773-CE4E-9C9B-FFFB18D1419D}"/>
              </a:ext>
            </a:extLst>
          </p:cNvPr>
          <p:cNvPicPr>
            <a:picLocks noChangeAspect="1"/>
          </p:cNvPicPr>
          <p:nvPr/>
        </p:nvPicPr>
        <p:blipFill>
          <a:blip r:embed="rId5"/>
          <a:stretch>
            <a:fillRect/>
          </a:stretch>
        </p:blipFill>
        <p:spPr>
          <a:xfrm>
            <a:off x="3847171" y="1878950"/>
            <a:ext cx="1789808" cy="1605209"/>
          </a:xfrm>
          <a:prstGeom prst="rect">
            <a:avLst/>
          </a:prstGeom>
        </p:spPr>
      </p:pic>
      <p:pic>
        <p:nvPicPr>
          <p:cNvPr id="6" name="Picture 5">
            <a:extLst>
              <a:ext uri="{FF2B5EF4-FFF2-40B4-BE49-F238E27FC236}">
                <a16:creationId xmlns:a16="http://schemas.microsoft.com/office/drawing/2014/main" id="{20FF157F-84F2-0C4B-A9BE-0E5DC5C923C5}"/>
              </a:ext>
            </a:extLst>
          </p:cNvPr>
          <p:cNvPicPr>
            <a:picLocks noChangeAspect="1"/>
          </p:cNvPicPr>
          <p:nvPr/>
        </p:nvPicPr>
        <p:blipFill>
          <a:blip r:embed="rId6"/>
          <a:stretch>
            <a:fillRect/>
          </a:stretch>
        </p:blipFill>
        <p:spPr>
          <a:xfrm flipH="1">
            <a:off x="3758783" y="4422099"/>
            <a:ext cx="1886262" cy="1886262"/>
          </a:xfrm>
          <a:prstGeom prst="rect">
            <a:avLst/>
          </a:prstGeom>
        </p:spPr>
      </p:pic>
      <p:pic>
        <p:nvPicPr>
          <p:cNvPr id="7" name="Picture 6">
            <a:extLst>
              <a:ext uri="{FF2B5EF4-FFF2-40B4-BE49-F238E27FC236}">
                <a16:creationId xmlns:a16="http://schemas.microsoft.com/office/drawing/2014/main" id="{985DFA12-C677-B348-AB87-9B1137D28B90}"/>
              </a:ext>
            </a:extLst>
          </p:cNvPr>
          <p:cNvPicPr>
            <a:picLocks noChangeAspect="1"/>
          </p:cNvPicPr>
          <p:nvPr/>
        </p:nvPicPr>
        <p:blipFill>
          <a:blip r:embed="rId7"/>
          <a:stretch>
            <a:fillRect/>
          </a:stretch>
        </p:blipFill>
        <p:spPr>
          <a:xfrm>
            <a:off x="5629965" y="2733499"/>
            <a:ext cx="2095109" cy="2095109"/>
          </a:xfrm>
          <a:prstGeom prst="rect">
            <a:avLst/>
          </a:prstGeom>
        </p:spPr>
      </p:pic>
      <p:pic>
        <p:nvPicPr>
          <p:cNvPr id="8" name="Picture 7">
            <a:extLst>
              <a:ext uri="{FF2B5EF4-FFF2-40B4-BE49-F238E27FC236}">
                <a16:creationId xmlns:a16="http://schemas.microsoft.com/office/drawing/2014/main" id="{DEC70C5F-C209-0348-A4A3-FDD500B0F1B2}"/>
              </a:ext>
            </a:extLst>
          </p:cNvPr>
          <p:cNvPicPr>
            <a:picLocks noChangeAspect="1"/>
          </p:cNvPicPr>
          <p:nvPr/>
        </p:nvPicPr>
        <p:blipFill>
          <a:blip r:embed="rId8"/>
          <a:stretch>
            <a:fillRect/>
          </a:stretch>
        </p:blipFill>
        <p:spPr>
          <a:xfrm>
            <a:off x="8261844" y="2068643"/>
            <a:ext cx="2540833" cy="2540833"/>
          </a:xfrm>
          <a:prstGeom prst="rect">
            <a:avLst/>
          </a:prstGeom>
        </p:spPr>
      </p:pic>
      <p:pic>
        <p:nvPicPr>
          <p:cNvPr id="9" name="Picture 8">
            <a:extLst>
              <a:ext uri="{FF2B5EF4-FFF2-40B4-BE49-F238E27FC236}">
                <a16:creationId xmlns:a16="http://schemas.microsoft.com/office/drawing/2014/main" id="{265DD701-19D6-BE49-9CFD-ED179EB0F95B}"/>
              </a:ext>
            </a:extLst>
          </p:cNvPr>
          <p:cNvPicPr>
            <a:picLocks noChangeAspect="1"/>
          </p:cNvPicPr>
          <p:nvPr/>
        </p:nvPicPr>
        <p:blipFill>
          <a:blip r:embed="rId9"/>
          <a:stretch>
            <a:fillRect/>
          </a:stretch>
        </p:blipFill>
        <p:spPr>
          <a:xfrm>
            <a:off x="6311900" y="5686061"/>
            <a:ext cx="5041900" cy="622300"/>
          </a:xfrm>
          <a:prstGeom prst="rect">
            <a:avLst/>
          </a:prstGeom>
        </p:spPr>
      </p:pic>
      <p:pic>
        <p:nvPicPr>
          <p:cNvPr id="10" name="Picture 9">
            <a:extLst>
              <a:ext uri="{FF2B5EF4-FFF2-40B4-BE49-F238E27FC236}">
                <a16:creationId xmlns:a16="http://schemas.microsoft.com/office/drawing/2014/main" id="{B6792ED0-9E74-7E4E-B58A-BEE118E9CA5D}"/>
              </a:ext>
            </a:extLst>
          </p:cNvPr>
          <p:cNvPicPr>
            <a:picLocks noChangeAspect="1"/>
          </p:cNvPicPr>
          <p:nvPr/>
        </p:nvPicPr>
        <p:blipFill>
          <a:blip r:embed="rId10"/>
          <a:stretch>
            <a:fillRect/>
          </a:stretch>
        </p:blipFill>
        <p:spPr>
          <a:xfrm>
            <a:off x="838200" y="4422099"/>
            <a:ext cx="1968994" cy="1968994"/>
          </a:xfrm>
          <a:prstGeom prst="rect">
            <a:avLst/>
          </a:prstGeom>
        </p:spPr>
      </p:pic>
      <p:pic>
        <p:nvPicPr>
          <p:cNvPr id="11" name="Picture 10">
            <a:extLst>
              <a:ext uri="{FF2B5EF4-FFF2-40B4-BE49-F238E27FC236}">
                <a16:creationId xmlns:a16="http://schemas.microsoft.com/office/drawing/2014/main" id="{FF9B2BD9-36CF-8144-84AF-E01D59FF4BDE}"/>
              </a:ext>
            </a:extLst>
          </p:cNvPr>
          <p:cNvPicPr>
            <a:picLocks noChangeAspect="1"/>
          </p:cNvPicPr>
          <p:nvPr/>
        </p:nvPicPr>
        <p:blipFill>
          <a:blip r:embed="rId11"/>
          <a:stretch>
            <a:fillRect/>
          </a:stretch>
        </p:blipFill>
        <p:spPr>
          <a:xfrm>
            <a:off x="6096000" y="1029981"/>
            <a:ext cx="2596656" cy="1038662"/>
          </a:xfrm>
          <a:prstGeom prst="rect">
            <a:avLst/>
          </a:prstGeom>
        </p:spPr>
      </p:pic>
      <p:pic>
        <p:nvPicPr>
          <p:cNvPr id="12" name="Picture 11">
            <a:extLst>
              <a:ext uri="{FF2B5EF4-FFF2-40B4-BE49-F238E27FC236}">
                <a16:creationId xmlns:a16="http://schemas.microsoft.com/office/drawing/2014/main" id="{916ADD56-7856-D84E-A555-823C8D23F171}"/>
              </a:ext>
            </a:extLst>
          </p:cNvPr>
          <p:cNvPicPr>
            <a:picLocks noChangeAspect="1"/>
          </p:cNvPicPr>
          <p:nvPr/>
        </p:nvPicPr>
        <p:blipFill>
          <a:blip r:embed="rId12"/>
          <a:stretch>
            <a:fillRect/>
          </a:stretch>
        </p:blipFill>
        <p:spPr>
          <a:xfrm>
            <a:off x="9593629" y="364540"/>
            <a:ext cx="1524000" cy="1333500"/>
          </a:xfrm>
          <a:prstGeom prst="rect">
            <a:avLst/>
          </a:prstGeom>
        </p:spPr>
      </p:pic>
    </p:spTree>
    <p:extLst>
      <p:ext uri="{BB962C8B-B14F-4D97-AF65-F5344CB8AC3E}">
        <p14:creationId xmlns:p14="http://schemas.microsoft.com/office/powerpoint/2010/main" val="16229984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A044-084F-F94A-A87C-06EEBE0380A7}"/>
              </a:ext>
            </a:extLst>
          </p:cNvPr>
          <p:cNvSpPr>
            <a:spLocks noGrp="1"/>
          </p:cNvSpPr>
          <p:nvPr>
            <p:ph type="title"/>
          </p:nvPr>
        </p:nvSpPr>
        <p:spPr/>
        <p:txBody>
          <a:bodyPr/>
          <a:lstStyle/>
          <a:p>
            <a:pPr algn="ctr"/>
            <a:endParaRPr lang="en-US" dirty="0"/>
          </a:p>
        </p:txBody>
      </p:sp>
      <p:sp>
        <p:nvSpPr>
          <p:cNvPr id="3" name="Content Placeholder 2">
            <a:extLst>
              <a:ext uri="{FF2B5EF4-FFF2-40B4-BE49-F238E27FC236}">
                <a16:creationId xmlns:a16="http://schemas.microsoft.com/office/drawing/2014/main" id="{CBA4C68E-3AA6-B34F-BCBB-DABC59E2FA9C}"/>
              </a:ext>
            </a:extLst>
          </p:cNvPr>
          <p:cNvSpPr>
            <a:spLocks noGrp="1"/>
          </p:cNvSpPr>
          <p:nvPr>
            <p:ph idx="1"/>
          </p:nvPr>
        </p:nvSpPr>
        <p:spPr/>
        <p:txBody>
          <a:bodyPr/>
          <a:lstStyle/>
          <a:p>
            <a:endParaRPr lang="en-US" dirty="0"/>
          </a:p>
          <a:p>
            <a:endParaRPr lang="en-US" dirty="0"/>
          </a:p>
          <a:p>
            <a:pPr marL="0" indent="0" algn="ctr">
              <a:buNone/>
            </a:pPr>
            <a:r>
              <a:rPr lang="en-US" sz="6000" b="1" dirty="0" err="1">
                <a:solidFill>
                  <a:srgbClr val="C00000"/>
                </a:solidFill>
              </a:rPr>
              <a:t>GraphQL</a:t>
            </a:r>
            <a:r>
              <a:rPr lang="en-US" sz="6000" b="1" dirty="0">
                <a:solidFill>
                  <a:srgbClr val="C00000"/>
                </a:solidFill>
              </a:rPr>
              <a:t> Disadvantages</a:t>
            </a:r>
            <a:endParaRPr lang="en-US" sz="6000" dirty="0">
              <a:solidFill>
                <a:srgbClr val="C00000"/>
              </a:solidFill>
            </a:endParaRPr>
          </a:p>
        </p:txBody>
      </p:sp>
    </p:spTree>
    <p:extLst>
      <p:ext uri="{BB962C8B-B14F-4D97-AF65-F5344CB8AC3E}">
        <p14:creationId xmlns:p14="http://schemas.microsoft.com/office/powerpoint/2010/main" val="1357817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0C3670-1A01-6F47-8D69-C27A18D1B333}"/>
              </a:ext>
            </a:extLst>
          </p:cNvPr>
          <p:cNvSpPr>
            <a:spLocks noGrp="1"/>
          </p:cNvSpPr>
          <p:nvPr>
            <p:ph idx="1"/>
          </p:nvPr>
        </p:nvSpPr>
        <p:spPr>
          <a:xfrm>
            <a:off x="838200" y="468351"/>
            <a:ext cx="10515600" cy="5708612"/>
          </a:xfrm>
        </p:spPr>
        <p:txBody>
          <a:bodyPr/>
          <a:lstStyle/>
          <a:p>
            <a:pPr algn="ctr"/>
            <a:endParaRPr lang="en-US" b="1" dirty="0"/>
          </a:p>
          <a:p>
            <a:pPr algn="ctr"/>
            <a:endParaRPr lang="en-US" b="1" dirty="0"/>
          </a:p>
          <a:p>
            <a:pPr marL="0" indent="0" algn="ctr">
              <a:buNone/>
            </a:pPr>
            <a:r>
              <a:rPr lang="en-US" sz="3600" b="1" dirty="0" err="1">
                <a:solidFill>
                  <a:srgbClr val="C00000"/>
                </a:solidFill>
              </a:rPr>
              <a:t>GraphQL</a:t>
            </a:r>
            <a:r>
              <a:rPr lang="en-US" sz="3600" b="1" dirty="0">
                <a:solidFill>
                  <a:srgbClr val="C00000"/>
                </a:solidFill>
              </a:rPr>
              <a:t> Disadvantages</a:t>
            </a:r>
            <a:endParaRPr lang="en-US" sz="3600" dirty="0">
              <a:solidFill>
                <a:srgbClr val="C00000"/>
              </a:solidFill>
            </a:endParaRPr>
          </a:p>
          <a:p>
            <a:pPr marL="0" indent="0" algn="ctr">
              <a:buNone/>
            </a:pPr>
            <a:endParaRPr lang="en-US" b="1" dirty="0"/>
          </a:p>
          <a:p>
            <a:pPr marL="0" indent="0" algn="ctr">
              <a:buNone/>
            </a:pPr>
            <a:endParaRPr lang="en-US" b="1" dirty="0"/>
          </a:p>
          <a:p>
            <a:pPr marL="0" indent="0" algn="ctr">
              <a:buNone/>
            </a:pPr>
            <a:r>
              <a:rPr lang="en-US" b="1" dirty="0"/>
              <a:t>Overkill for small applications</a:t>
            </a:r>
          </a:p>
          <a:p>
            <a:pPr marL="0" indent="0" algn="ctr">
              <a:buNone/>
            </a:pPr>
            <a:endParaRPr lang="en-US" b="1" dirty="0"/>
          </a:p>
          <a:p>
            <a:pPr marL="0" indent="0" algn="ctr">
              <a:buNone/>
            </a:pPr>
            <a:r>
              <a:rPr lang="en-US" b="1" dirty="0"/>
              <a:t>File uploading</a:t>
            </a:r>
          </a:p>
          <a:p>
            <a:pPr marL="0" indent="0" algn="ctr">
              <a:buNone/>
            </a:pPr>
            <a:endParaRPr lang="en-US" b="1" dirty="0"/>
          </a:p>
          <a:p>
            <a:pPr marL="0" indent="0" algn="ctr">
              <a:buNone/>
            </a:pPr>
            <a:endParaRPr lang="en-US" dirty="0"/>
          </a:p>
        </p:txBody>
      </p:sp>
    </p:spTree>
    <p:extLst>
      <p:ext uri="{BB962C8B-B14F-4D97-AF65-F5344CB8AC3E}">
        <p14:creationId xmlns:p14="http://schemas.microsoft.com/office/powerpoint/2010/main" val="2640023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BF71-39B8-F44A-A537-BA6EC340BE2F}"/>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13112886-17BA-4D4B-A9BD-073241B4960E}"/>
              </a:ext>
            </a:extLst>
          </p:cNvPr>
          <p:cNvSpPr>
            <a:spLocks noGrp="1"/>
          </p:cNvSpPr>
          <p:nvPr>
            <p:ph idx="1"/>
          </p:nvPr>
        </p:nvSpPr>
        <p:spPr/>
        <p:txBody>
          <a:bodyPr>
            <a:normAutofit/>
          </a:bodyPr>
          <a:lstStyle/>
          <a:p>
            <a:pPr marL="0" indent="0" algn="ctr">
              <a:buNone/>
            </a:pPr>
            <a:r>
              <a:rPr lang="en-US" sz="6000" b="1" dirty="0">
                <a:solidFill>
                  <a:schemeClr val="accent2"/>
                </a:solidFill>
              </a:rPr>
              <a:t>3 Steps to build </a:t>
            </a:r>
            <a:r>
              <a:rPr lang="en-US" sz="6000" b="1" dirty="0" err="1">
                <a:solidFill>
                  <a:schemeClr val="accent2"/>
                </a:solidFill>
              </a:rPr>
              <a:t>GraphQL</a:t>
            </a:r>
            <a:r>
              <a:rPr lang="en-US" sz="6000" b="1" dirty="0">
                <a:solidFill>
                  <a:schemeClr val="accent2"/>
                </a:solidFill>
              </a:rPr>
              <a:t> API</a:t>
            </a:r>
          </a:p>
          <a:p>
            <a:pPr marL="0" indent="0" algn="ctr">
              <a:buNone/>
            </a:pPr>
            <a:endParaRPr lang="en-US" sz="6000" b="1" dirty="0">
              <a:solidFill>
                <a:schemeClr val="accent2"/>
              </a:solidFill>
            </a:endParaRPr>
          </a:p>
          <a:p>
            <a:pPr marL="0" indent="0" algn="ctr">
              <a:buNone/>
            </a:pPr>
            <a:r>
              <a:rPr lang="en-US" b="1" dirty="0">
                <a:solidFill>
                  <a:srgbClr val="FFC000"/>
                </a:solidFill>
              </a:rPr>
              <a:t>Step 1:</a:t>
            </a:r>
            <a:r>
              <a:rPr lang="en-US" b="1" dirty="0">
                <a:solidFill>
                  <a:srgbClr val="C00000"/>
                </a:solidFill>
              </a:rPr>
              <a:t> Build a schema = API</a:t>
            </a:r>
          </a:p>
          <a:p>
            <a:pPr marL="0" indent="0" algn="ctr">
              <a:buNone/>
            </a:pPr>
            <a:r>
              <a:rPr lang="en-US" b="1" dirty="0">
                <a:solidFill>
                  <a:schemeClr val="accent4"/>
                </a:solidFill>
              </a:rPr>
              <a:t>Step 2</a:t>
            </a:r>
            <a:r>
              <a:rPr lang="en-US" b="1" dirty="0">
                <a:solidFill>
                  <a:srgbClr val="C00000"/>
                </a:solidFill>
              </a:rPr>
              <a:t>: Write a </a:t>
            </a:r>
            <a:r>
              <a:rPr lang="en-US" b="1" dirty="0" err="1">
                <a:solidFill>
                  <a:srgbClr val="C00000"/>
                </a:solidFill>
              </a:rPr>
              <a:t>DataSource</a:t>
            </a:r>
            <a:endParaRPr lang="en-US" b="1" dirty="0">
              <a:solidFill>
                <a:srgbClr val="C00000"/>
              </a:solidFill>
            </a:endParaRPr>
          </a:p>
          <a:p>
            <a:pPr marL="0" indent="0" algn="ctr">
              <a:buNone/>
            </a:pPr>
            <a:r>
              <a:rPr lang="en-US" b="1" dirty="0">
                <a:solidFill>
                  <a:srgbClr val="FFC000"/>
                </a:solidFill>
              </a:rPr>
              <a:t>Step 3:</a:t>
            </a:r>
            <a:r>
              <a:rPr lang="en-US" b="1" dirty="0">
                <a:solidFill>
                  <a:srgbClr val="C00000"/>
                </a:solidFill>
              </a:rPr>
              <a:t> Get your data with </a:t>
            </a:r>
            <a:r>
              <a:rPr lang="en-US" b="1" i="1" dirty="0">
                <a:solidFill>
                  <a:srgbClr val="C00000"/>
                </a:solidFill>
              </a:rPr>
              <a:t>Resolvers</a:t>
            </a:r>
            <a:endParaRPr lang="en-US" b="1" dirty="0">
              <a:solidFill>
                <a:srgbClr val="C00000"/>
              </a:solidFill>
            </a:endParaRPr>
          </a:p>
          <a:p>
            <a:pPr marL="0" indent="0" algn="ctr">
              <a:buNone/>
            </a:pPr>
            <a:endParaRPr lang="en-US" b="1" dirty="0">
              <a:solidFill>
                <a:schemeClr val="accent2"/>
              </a:solidFill>
            </a:endParaRPr>
          </a:p>
        </p:txBody>
      </p:sp>
    </p:spTree>
    <p:extLst>
      <p:ext uri="{BB962C8B-B14F-4D97-AF65-F5344CB8AC3E}">
        <p14:creationId xmlns:p14="http://schemas.microsoft.com/office/powerpoint/2010/main" val="990981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EDC4-BB01-6449-9A7A-89D97CCFC315}"/>
              </a:ext>
            </a:extLst>
          </p:cNvPr>
          <p:cNvSpPr>
            <a:spLocks noGrp="1"/>
          </p:cNvSpPr>
          <p:nvPr>
            <p:ph type="title"/>
          </p:nvPr>
        </p:nvSpPr>
        <p:spPr/>
        <p:txBody>
          <a:bodyPr>
            <a:normAutofit/>
          </a:bodyPr>
          <a:lstStyle/>
          <a:p>
            <a:pPr algn="ctr"/>
            <a:r>
              <a:rPr lang="en-US" sz="5400" b="1" dirty="0">
                <a:solidFill>
                  <a:srgbClr val="FFC000"/>
                </a:solidFill>
              </a:rPr>
              <a:t>Step 1:</a:t>
            </a:r>
            <a:r>
              <a:rPr lang="en-US" sz="5400" b="1" dirty="0">
                <a:solidFill>
                  <a:srgbClr val="C00000"/>
                </a:solidFill>
              </a:rPr>
              <a:t> Build a schema = API</a:t>
            </a:r>
          </a:p>
        </p:txBody>
      </p:sp>
      <p:sp>
        <p:nvSpPr>
          <p:cNvPr id="3" name="Content Placeholder 2">
            <a:extLst>
              <a:ext uri="{FF2B5EF4-FFF2-40B4-BE49-F238E27FC236}">
                <a16:creationId xmlns:a16="http://schemas.microsoft.com/office/drawing/2014/main" id="{58480B60-CF18-034C-812C-314964378CD3}"/>
              </a:ext>
            </a:extLst>
          </p:cNvPr>
          <p:cNvSpPr>
            <a:spLocks noGrp="1"/>
          </p:cNvSpPr>
          <p:nvPr>
            <p:ph idx="1"/>
          </p:nvPr>
        </p:nvSpPr>
        <p:spPr/>
        <p:txBody>
          <a:bodyPr/>
          <a:lstStyle/>
          <a:p>
            <a:pPr marL="0" indent="0" algn="ctr">
              <a:buNone/>
            </a:pPr>
            <a:endParaRPr lang="en-US" dirty="0"/>
          </a:p>
          <a:p>
            <a:pPr marL="0" indent="0" algn="ctr">
              <a:buNone/>
            </a:pPr>
            <a:r>
              <a:rPr lang="en-US" dirty="0"/>
              <a:t>A </a:t>
            </a:r>
            <a:r>
              <a:rPr lang="en-US" dirty="0" err="1"/>
              <a:t>GraphQL</a:t>
            </a:r>
            <a:r>
              <a:rPr lang="en-US" dirty="0"/>
              <a:t> </a:t>
            </a:r>
            <a:r>
              <a:rPr lang="en-US" b="1" dirty="0">
                <a:solidFill>
                  <a:srgbClr val="FF0000"/>
                </a:solidFill>
              </a:rPr>
              <a:t>schema</a:t>
            </a:r>
            <a:r>
              <a:rPr lang="en-US" dirty="0"/>
              <a:t> is the </a:t>
            </a:r>
            <a:r>
              <a:rPr lang="en-US" b="1" i="1" dirty="0"/>
              <a:t>center</a:t>
            </a:r>
          </a:p>
          <a:p>
            <a:pPr marL="0" indent="0" algn="ctr">
              <a:buNone/>
            </a:pPr>
            <a:r>
              <a:rPr lang="en-US" dirty="0"/>
              <a:t>of any </a:t>
            </a:r>
            <a:r>
              <a:rPr lang="en-US" dirty="0" err="1"/>
              <a:t>GraphQL</a:t>
            </a:r>
            <a:r>
              <a:rPr lang="en-US" dirty="0"/>
              <a:t> server</a:t>
            </a:r>
          </a:p>
        </p:txBody>
      </p:sp>
    </p:spTree>
    <p:extLst>
      <p:ext uri="{BB962C8B-B14F-4D97-AF65-F5344CB8AC3E}">
        <p14:creationId xmlns:p14="http://schemas.microsoft.com/office/powerpoint/2010/main" val="2791186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08851-A47E-0F43-A543-D3B369403A48}"/>
              </a:ext>
            </a:extLst>
          </p:cNvPr>
          <p:cNvSpPr>
            <a:spLocks noGrp="1"/>
          </p:cNvSpPr>
          <p:nvPr>
            <p:ph type="title"/>
          </p:nvPr>
        </p:nvSpPr>
        <p:spPr/>
        <p:txBody>
          <a:bodyPr/>
          <a:lstStyle/>
          <a:p>
            <a:pPr algn="ctr"/>
            <a:r>
              <a:rPr lang="en-US" b="1" dirty="0"/>
              <a:t>Our schema will be based on these features:</a:t>
            </a:r>
          </a:p>
        </p:txBody>
      </p:sp>
      <p:sp>
        <p:nvSpPr>
          <p:cNvPr id="3" name="Content Placeholder 2">
            <a:extLst>
              <a:ext uri="{FF2B5EF4-FFF2-40B4-BE49-F238E27FC236}">
                <a16:creationId xmlns:a16="http://schemas.microsoft.com/office/drawing/2014/main" id="{D525C757-8D83-A34D-A013-53EB53045C65}"/>
              </a:ext>
            </a:extLst>
          </p:cNvPr>
          <p:cNvSpPr>
            <a:spLocks noGrp="1"/>
          </p:cNvSpPr>
          <p:nvPr>
            <p:ph idx="1"/>
          </p:nvPr>
        </p:nvSpPr>
        <p:spPr/>
        <p:txBody>
          <a:bodyPr>
            <a:normAutofit/>
          </a:bodyPr>
          <a:lstStyle/>
          <a:p>
            <a:pPr marL="0" indent="0" algn="ctr">
              <a:buNone/>
            </a:pPr>
            <a:endParaRPr lang="en-US" b="1" u="sng" dirty="0"/>
          </a:p>
          <a:p>
            <a:pPr marL="0" indent="0" algn="ctr">
              <a:buNone/>
            </a:pPr>
            <a:r>
              <a:rPr lang="en-US" b="1" u="sng" dirty="0"/>
              <a:t>Queries</a:t>
            </a:r>
          </a:p>
          <a:p>
            <a:pPr marL="0" indent="0" algn="ctr">
              <a:buNone/>
            </a:pPr>
            <a:r>
              <a:rPr lang="en-US" b="1" dirty="0">
                <a:solidFill>
                  <a:schemeClr val="accent2"/>
                </a:solidFill>
              </a:rPr>
              <a:t>Fetch all upcoming rocket launches</a:t>
            </a:r>
          </a:p>
          <a:p>
            <a:pPr marL="0" indent="0" algn="ctr">
              <a:buNone/>
            </a:pPr>
            <a:r>
              <a:rPr lang="en-US" b="1" dirty="0">
                <a:solidFill>
                  <a:schemeClr val="accent2"/>
                </a:solidFill>
              </a:rPr>
              <a:t>Fetch a specific launch by its ID</a:t>
            </a:r>
          </a:p>
          <a:p>
            <a:pPr marL="0" indent="0" algn="ctr">
              <a:buNone/>
            </a:pPr>
            <a:endParaRPr lang="en-US" b="1" dirty="0">
              <a:solidFill>
                <a:schemeClr val="accent2"/>
              </a:solidFill>
            </a:endParaRPr>
          </a:p>
          <a:p>
            <a:pPr marL="0" indent="0" algn="ctr">
              <a:buNone/>
            </a:pPr>
            <a:endParaRPr lang="en-US" b="1" dirty="0">
              <a:solidFill>
                <a:srgbClr val="C00000"/>
              </a:solidFill>
            </a:endParaRPr>
          </a:p>
          <a:p>
            <a:endParaRPr lang="en-US" dirty="0"/>
          </a:p>
        </p:txBody>
      </p:sp>
    </p:spTree>
    <p:extLst>
      <p:ext uri="{BB962C8B-B14F-4D97-AF65-F5344CB8AC3E}">
        <p14:creationId xmlns:p14="http://schemas.microsoft.com/office/powerpoint/2010/main" val="4080350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D212-D587-0649-9E09-056255CD1777}"/>
              </a:ext>
            </a:extLst>
          </p:cNvPr>
          <p:cNvSpPr>
            <a:spLocks noGrp="1"/>
          </p:cNvSpPr>
          <p:nvPr>
            <p:ph type="title"/>
          </p:nvPr>
        </p:nvSpPr>
        <p:spPr/>
        <p:txBody>
          <a:bodyPr/>
          <a:lstStyle/>
          <a:p>
            <a:pPr algn="ctr"/>
            <a:r>
              <a:rPr lang="en-US" b="1" dirty="0"/>
              <a:t>Schema</a:t>
            </a:r>
            <a:endParaRPr lang="en-US" dirty="0"/>
          </a:p>
        </p:txBody>
      </p:sp>
      <p:pic>
        <p:nvPicPr>
          <p:cNvPr id="13" name="Content Placeholder 12">
            <a:extLst>
              <a:ext uri="{FF2B5EF4-FFF2-40B4-BE49-F238E27FC236}">
                <a16:creationId xmlns:a16="http://schemas.microsoft.com/office/drawing/2014/main" id="{E95E3CDB-36DA-A546-A0A5-5ABE839E0D60}"/>
              </a:ext>
            </a:extLst>
          </p:cNvPr>
          <p:cNvPicPr>
            <a:picLocks noGrp="1" noChangeAspect="1"/>
          </p:cNvPicPr>
          <p:nvPr>
            <p:ph idx="1"/>
          </p:nvPr>
        </p:nvPicPr>
        <p:blipFill>
          <a:blip r:embed="rId3"/>
          <a:stretch>
            <a:fillRect/>
          </a:stretch>
        </p:blipFill>
        <p:spPr>
          <a:xfrm>
            <a:off x="3802566" y="1338300"/>
            <a:ext cx="4672361" cy="5425255"/>
          </a:xfrm>
        </p:spPr>
      </p:pic>
    </p:spTree>
    <p:extLst>
      <p:ext uri="{BB962C8B-B14F-4D97-AF65-F5344CB8AC3E}">
        <p14:creationId xmlns:p14="http://schemas.microsoft.com/office/powerpoint/2010/main" val="200067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17EB-A566-674B-B62B-CE1D7F05FA4F}"/>
              </a:ext>
            </a:extLst>
          </p:cNvPr>
          <p:cNvSpPr>
            <a:spLocks noGrp="1"/>
          </p:cNvSpPr>
          <p:nvPr>
            <p:ph type="title"/>
          </p:nvPr>
        </p:nvSpPr>
        <p:spPr/>
        <p:txBody>
          <a:bodyPr/>
          <a:lstStyle/>
          <a:p>
            <a:pPr algn="ctr"/>
            <a:endParaRPr lang="en-US" dirty="0"/>
          </a:p>
        </p:txBody>
      </p:sp>
      <p:sp>
        <p:nvSpPr>
          <p:cNvPr id="3" name="Content Placeholder 2">
            <a:extLst>
              <a:ext uri="{FF2B5EF4-FFF2-40B4-BE49-F238E27FC236}">
                <a16:creationId xmlns:a16="http://schemas.microsoft.com/office/drawing/2014/main" id="{0555024C-4807-404B-A902-4C0DD1C67AC6}"/>
              </a:ext>
            </a:extLst>
          </p:cNvPr>
          <p:cNvSpPr>
            <a:spLocks noGrp="1"/>
          </p:cNvSpPr>
          <p:nvPr>
            <p:ph idx="1"/>
          </p:nvPr>
        </p:nvSpPr>
        <p:spPr/>
        <p:txBody>
          <a:bodyPr/>
          <a:lstStyle/>
          <a:p>
            <a:pPr marL="0" lvl="0" indent="0">
              <a:lnSpc>
                <a:spcPct val="100000"/>
              </a:lnSpc>
              <a:spcBef>
                <a:spcPts val="0"/>
              </a:spcBef>
              <a:buNone/>
              <a:defRPr/>
            </a:pPr>
            <a:endParaRPr lang="en-US" b="1" dirty="0"/>
          </a:p>
          <a:p>
            <a:pPr marL="0" lvl="0" indent="0" algn="ctr">
              <a:lnSpc>
                <a:spcPct val="100000"/>
              </a:lnSpc>
              <a:spcBef>
                <a:spcPts val="0"/>
              </a:spcBef>
              <a:buNone/>
              <a:defRPr/>
            </a:pPr>
            <a:r>
              <a:rPr lang="en-US" sz="4400" b="1" dirty="0">
                <a:solidFill>
                  <a:srgbClr val="FF0000"/>
                </a:solidFill>
              </a:rPr>
              <a:t>The shape of your Query (schema)</a:t>
            </a:r>
          </a:p>
          <a:p>
            <a:pPr marL="0" lvl="0" indent="0" algn="ctr">
              <a:lnSpc>
                <a:spcPct val="100000"/>
              </a:lnSpc>
              <a:spcBef>
                <a:spcPts val="0"/>
              </a:spcBef>
              <a:buNone/>
              <a:defRPr/>
            </a:pPr>
            <a:r>
              <a:rPr lang="en-US" sz="4400" b="1" dirty="0">
                <a:solidFill>
                  <a:srgbClr val="FF0000"/>
                </a:solidFill>
              </a:rPr>
              <a:t>will match the shape of your response!</a:t>
            </a:r>
          </a:p>
          <a:p>
            <a:pPr marL="0" lvl="0" indent="0" algn="ctr">
              <a:lnSpc>
                <a:spcPct val="100000"/>
              </a:lnSpc>
              <a:spcBef>
                <a:spcPts val="0"/>
              </a:spcBef>
              <a:buNone/>
              <a:defRPr/>
            </a:pPr>
            <a:endParaRPr lang="en-US" sz="4400" b="1" dirty="0">
              <a:solidFill>
                <a:srgbClr val="FF0000"/>
              </a:solidFill>
            </a:endParaRPr>
          </a:p>
          <a:p>
            <a:pPr marL="0" lvl="0" indent="0" algn="ctr">
              <a:lnSpc>
                <a:spcPct val="100000"/>
              </a:lnSpc>
              <a:spcBef>
                <a:spcPts val="0"/>
              </a:spcBef>
              <a:buNone/>
              <a:defRPr/>
            </a:pPr>
            <a:endParaRPr lang="en-US" sz="4400" b="1" dirty="0">
              <a:solidFill>
                <a:srgbClr val="FF0000"/>
              </a:solidFill>
            </a:endParaRPr>
          </a:p>
          <a:p>
            <a:pPr marL="0" lvl="0" indent="0" algn="ctr">
              <a:lnSpc>
                <a:spcPct val="100000"/>
              </a:lnSpc>
              <a:spcBef>
                <a:spcPts val="0"/>
              </a:spcBef>
              <a:buNone/>
              <a:defRPr/>
            </a:pPr>
            <a:r>
              <a:rPr lang="en-US" sz="3200" b="1" dirty="0">
                <a:solidFill>
                  <a:schemeClr val="accent2">
                    <a:lumMod val="75000"/>
                  </a:schemeClr>
                </a:solidFill>
                <a:latin typeface="Abadi" panose="020F0502020204030204" pitchFamily="34" charset="0"/>
                <a:cs typeface="Abadi" panose="020F0502020204030204" pitchFamily="34" charset="0"/>
              </a:rPr>
              <a:t>select</a:t>
            </a:r>
            <a:r>
              <a:rPr lang="en-US" sz="3200" b="1" i="1" dirty="0">
                <a:solidFill>
                  <a:schemeClr val="accent2">
                    <a:lumMod val="75000"/>
                  </a:schemeClr>
                </a:solidFill>
                <a:latin typeface="Abadi" panose="020F0502020204030204" pitchFamily="34" charset="0"/>
                <a:cs typeface="Abadi" panose="020F0502020204030204" pitchFamily="34" charset="0"/>
              </a:rPr>
              <a:t> </a:t>
            </a:r>
            <a:r>
              <a:rPr lang="en-US" sz="3200" b="1" i="1" dirty="0">
                <a:solidFill>
                  <a:srgbClr val="FFC000"/>
                </a:solidFill>
                <a:latin typeface="Abadi" panose="020F0502020204030204" pitchFamily="34" charset="0"/>
                <a:cs typeface="Abadi" panose="020F0502020204030204" pitchFamily="34" charset="0"/>
              </a:rPr>
              <a:t>id, rocket, mission </a:t>
            </a:r>
            <a:r>
              <a:rPr lang="en-US" sz="3200" b="1" dirty="0">
                <a:solidFill>
                  <a:schemeClr val="accent2">
                    <a:lumMod val="75000"/>
                  </a:schemeClr>
                </a:solidFill>
                <a:latin typeface="Abadi" panose="020F0502020204030204" pitchFamily="34" charset="0"/>
                <a:cs typeface="Abadi" panose="020F0502020204030204" pitchFamily="34" charset="0"/>
              </a:rPr>
              <a:t>from </a:t>
            </a:r>
            <a:r>
              <a:rPr lang="en-US" sz="3200" b="1" i="1" dirty="0">
                <a:solidFill>
                  <a:srgbClr val="FFC000"/>
                </a:solidFill>
                <a:latin typeface="Abadi" panose="020F0502020204030204" pitchFamily="34" charset="0"/>
                <a:cs typeface="Abadi" panose="020F0502020204030204" pitchFamily="34" charset="0"/>
              </a:rPr>
              <a:t>database</a:t>
            </a:r>
          </a:p>
          <a:p>
            <a:pPr marL="0" lvl="0" indent="0">
              <a:lnSpc>
                <a:spcPct val="100000"/>
              </a:lnSpc>
              <a:spcBef>
                <a:spcPts val="0"/>
              </a:spcBef>
              <a:buNone/>
              <a:defRPr/>
            </a:pPr>
            <a:r>
              <a:rPr lang="en-US" b="1" dirty="0">
                <a:solidFill>
                  <a:srgbClr val="FF0000"/>
                </a:solidFill>
              </a:rPr>
              <a:t> </a:t>
            </a:r>
          </a:p>
          <a:p>
            <a:endParaRPr lang="en-US" dirty="0"/>
          </a:p>
        </p:txBody>
      </p:sp>
    </p:spTree>
    <p:extLst>
      <p:ext uri="{BB962C8B-B14F-4D97-AF65-F5344CB8AC3E}">
        <p14:creationId xmlns:p14="http://schemas.microsoft.com/office/powerpoint/2010/main" val="299259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9486E-8E0B-FB46-8CD3-C6003B45D60B}"/>
              </a:ext>
            </a:extLst>
          </p:cNvPr>
          <p:cNvSpPr>
            <a:spLocks noGrp="1"/>
          </p:cNvSpPr>
          <p:nvPr>
            <p:ph type="title"/>
          </p:nvPr>
        </p:nvSpPr>
        <p:spPr/>
        <p:txBody>
          <a:bodyPr>
            <a:normAutofit fontScale="90000"/>
          </a:bodyPr>
          <a:lstStyle/>
          <a:p>
            <a:pPr algn="ctr"/>
            <a:br>
              <a:rPr lang="en-US" b="1" dirty="0"/>
            </a:br>
            <a:r>
              <a:rPr lang="en-US" b="1" dirty="0"/>
              <a:t>Define your Apollo server</a:t>
            </a:r>
            <a:br>
              <a:rPr lang="en-US" b="1" dirty="0"/>
            </a:br>
            <a:br>
              <a:rPr lang="en-US" b="1" dirty="0"/>
            </a:br>
            <a:endParaRPr lang="en-US" b="1" dirty="0"/>
          </a:p>
        </p:txBody>
      </p:sp>
      <p:pic>
        <p:nvPicPr>
          <p:cNvPr id="5" name="Content Placeholder 4">
            <a:extLst>
              <a:ext uri="{FF2B5EF4-FFF2-40B4-BE49-F238E27FC236}">
                <a16:creationId xmlns:a16="http://schemas.microsoft.com/office/drawing/2014/main" id="{CD1DB483-5A3A-0A46-AEE8-CCDCE1022335}"/>
              </a:ext>
            </a:extLst>
          </p:cNvPr>
          <p:cNvPicPr>
            <a:picLocks noGrp="1" noChangeAspect="1"/>
          </p:cNvPicPr>
          <p:nvPr>
            <p:ph idx="1"/>
          </p:nvPr>
        </p:nvPicPr>
        <p:blipFill>
          <a:blip r:embed="rId3"/>
          <a:stretch>
            <a:fillRect/>
          </a:stretch>
        </p:blipFill>
        <p:spPr>
          <a:xfrm>
            <a:off x="2940050" y="1910596"/>
            <a:ext cx="6311900" cy="3289300"/>
          </a:xfrm>
        </p:spPr>
      </p:pic>
    </p:spTree>
    <p:extLst>
      <p:ext uri="{BB962C8B-B14F-4D97-AF65-F5344CB8AC3E}">
        <p14:creationId xmlns:p14="http://schemas.microsoft.com/office/powerpoint/2010/main" val="132462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01CD0-EAC4-2B44-963F-7F304A70F8A3}"/>
              </a:ext>
            </a:extLst>
          </p:cNvPr>
          <p:cNvSpPr>
            <a:spLocks noGrp="1"/>
          </p:cNvSpPr>
          <p:nvPr>
            <p:ph type="title"/>
          </p:nvPr>
        </p:nvSpPr>
        <p:spPr/>
        <p:txBody>
          <a:bodyPr>
            <a:normAutofit fontScale="90000"/>
          </a:bodyPr>
          <a:lstStyle/>
          <a:p>
            <a:pPr algn="ctr"/>
            <a:br>
              <a:rPr lang="en-US" b="1" dirty="0"/>
            </a:br>
            <a:r>
              <a:rPr lang="en-US" b="1" dirty="0"/>
              <a:t>Test your schema</a:t>
            </a:r>
            <a:br>
              <a:rPr lang="en-US" b="1" dirty="0"/>
            </a:br>
            <a:r>
              <a:rPr lang="en-US" sz="2700" dirty="0">
                <a:solidFill>
                  <a:srgbClr val="FF0000"/>
                </a:solidFill>
              </a:rPr>
              <a:t>in </a:t>
            </a:r>
            <a:r>
              <a:rPr lang="en-US" sz="2700" dirty="0" err="1">
                <a:solidFill>
                  <a:srgbClr val="FF0000"/>
                </a:solidFill>
              </a:rPr>
              <a:t>GraphQL</a:t>
            </a:r>
            <a:r>
              <a:rPr lang="en-US" sz="2700" dirty="0">
                <a:solidFill>
                  <a:srgbClr val="FF0000"/>
                </a:solidFill>
              </a:rPr>
              <a:t> Playground</a:t>
            </a:r>
            <a:br>
              <a:rPr lang="en-US" b="1" dirty="0"/>
            </a:br>
            <a:endParaRPr lang="en-US" dirty="0"/>
          </a:p>
        </p:txBody>
      </p:sp>
      <p:pic>
        <p:nvPicPr>
          <p:cNvPr id="7" name="Content Placeholder 6">
            <a:extLst>
              <a:ext uri="{FF2B5EF4-FFF2-40B4-BE49-F238E27FC236}">
                <a16:creationId xmlns:a16="http://schemas.microsoft.com/office/drawing/2014/main" id="{5E7A2279-54C1-5147-BDD8-ED9A32FB300C}"/>
              </a:ext>
            </a:extLst>
          </p:cNvPr>
          <p:cNvPicPr>
            <a:picLocks noGrp="1" noChangeAspect="1"/>
          </p:cNvPicPr>
          <p:nvPr>
            <p:ph idx="1"/>
          </p:nvPr>
        </p:nvPicPr>
        <p:blipFill>
          <a:blip r:embed="rId3"/>
          <a:stretch>
            <a:fillRect/>
          </a:stretch>
        </p:blipFill>
        <p:spPr>
          <a:xfrm>
            <a:off x="1672683" y="1599815"/>
            <a:ext cx="8632649" cy="4889382"/>
          </a:xfrm>
        </p:spPr>
      </p:pic>
    </p:spTree>
    <p:extLst>
      <p:ext uri="{BB962C8B-B14F-4D97-AF65-F5344CB8AC3E}">
        <p14:creationId xmlns:p14="http://schemas.microsoft.com/office/powerpoint/2010/main" val="4263042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7E39-C9F7-AE4E-B27B-3056049009C9}"/>
              </a:ext>
            </a:extLst>
          </p:cNvPr>
          <p:cNvSpPr>
            <a:spLocks noGrp="1"/>
          </p:cNvSpPr>
          <p:nvPr>
            <p:ph type="title"/>
          </p:nvPr>
        </p:nvSpPr>
        <p:spPr/>
        <p:txBody>
          <a:bodyPr/>
          <a:lstStyle/>
          <a:p>
            <a:pPr algn="ctr"/>
            <a:r>
              <a:rPr lang="en-US" b="1" dirty="0">
                <a:solidFill>
                  <a:srgbClr val="FFC000"/>
                </a:solidFill>
              </a:rPr>
              <a:t>Step 2:</a:t>
            </a:r>
            <a:r>
              <a:rPr lang="en-US" b="1" dirty="0">
                <a:solidFill>
                  <a:srgbClr val="C00000"/>
                </a:solidFill>
              </a:rPr>
              <a:t> Write your </a:t>
            </a:r>
            <a:r>
              <a:rPr lang="en-US" b="1" dirty="0" err="1">
                <a:solidFill>
                  <a:srgbClr val="C00000"/>
                </a:solidFill>
              </a:rPr>
              <a:t>Datasources</a:t>
            </a:r>
            <a:endParaRPr lang="en-US" dirty="0"/>
          </a:p>
        </p:txBody>
      </p:sp>
      <p:pic>
        <p:nvPicPr>
          <p:cNvPr id="4" name="Content Placeholder 8">
            <a:extLst>
              <a:ext uri="{FF2B5EF4-FFF2-40B4-BE49-F238E27FC236}">
                <a16:creationId xmlns:a16="http://schemas.microsoft.com/office/drawing/2014/main" id="{7BF0D2AC-3800-B34D-BB82-FD13B03F6848}"/>
              </a:ext>
            </a:extLst>
          </p:cNvPr>
          <p:cNvPicPr>
            <a:picLocks noGrp="1" noChangeAspect="1"/>
          </p:cNvPicPr>
          <p:nvPr>
            <p:ph idx="1"/>
          </p:nvPr>
        </p:nvPicPr>
        <p:blipFill>
          <a:blip r:embed="rId2"/>
          <a:stretch>
            <a:fillRect/>
          </a:stretch>
        </p:blipFill>
        <p:spPr>
          <a:xfrm>
            <a:off x="3035300" y="2712244"/>
            <a:ext cx="6121400" cy="2578100"/>
          </a:xfrm>
        </p:spPr>
      </p:pic>
    </p:spTree>
    <p:extLst>
      <p:ext uri="{BB962C8B-B14F-4D97-AF65-F5344CB8AC3E}">
        <p14:creationId xmlns:p14="http://schemas.microsoft.com/office/powerpoint/2010/main" val="54847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502D-AFA2-BF42-BF56-B8B66903971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6086ED3-51EF-534A-941E-55BB3AF60803}"/>
              </a:ext>
            </a:extLst>
          </p:cNvPr>
          <p:cNvPicPr>
            <a:picLocks noGrp="1" noChangeAspect="1"/>
          </p:cNvPicPr>
          <p:nvPr>
            <p:ph idx="1"/>
          </p:nvPr>
        </p:nvPicPr>
        <p:blipFill>
          <a:blip r:embed="rId3"/>
          <a:stretch>
            <a:fillRect/>
          </a:stretch>
        </p:blipFill>
        <p:spPr>
          <a:xfrm>
            <a:off x="4002636" y="365125"/>
            <a:ext cx="4186727" cy="5811838"/>
          </a:xfrm>
          <a:prstGeom prst="rect">
            <a:avLst/>
          </a:prstGeom>
        </p:spPr>
      </p:pic>
    </p:spTree>
    <p:extLst>
      <p:ext uri="{BB962C8B-B14F-4D97-AF65-F5344CB8AC3E}">
        <p14:creationId xmlns:p14="http://schemas.microsoft.com/office/powerpoint/2010/main" val="582623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2135-6B66-9F49-9BC0-9D3C53EC7CB4}"/>
              </a:ext>
            </a:extLst>
          </p:cNvPr>
          <p:cNvSpPr>
            <a:spLocks noGrp="1"/>
          </p:cNvSpPr>
          <p:nvPr>
            <p:ph type="title"/>
          </p:nvPr>
        </p:nvSpPr>
        <p:spPr>
          <a:xfrm>
            <a:off x="838200" y="365125"/>
            <a:ext cx="10515600" cy="1325563"/>
          </a:xfrm>
        </p:spPr>
        <p:txBody>
          <a:bodyPr/>
          <a:lstStyle/>
          <a:p>
            <a:pPr algn="ctr"/>
            <a:r>
              <a:rPr lang="en-US" b="1" dirty="0" err="1"/>
              <a:t>getAllLaunches</a:t>
            </a:r>
            <a:r>
              <a:rPr lang="en-US" b="1" dirty="0"/>
              <a:t> via </a:t>
            </a:r>
            <a:r>
              <a:rPr lang="en-US" b="1" dirty="0" err="1"/>
              <a:t>DataSource</a:t>
            </a:r>
            <a:endParaRPr lang="en-US" b="1" dirty="0"/>
          </a:p>
        </p:txBody>
      </p:sp>
      <p:pic>
        <p:nvPicPr>
          <p:cNvPr id="4" name="Content Placeholder 4">
            <a:extLst>
              <a:ext uri="{FF2B5EF4-FFF2-40B4-BE49-F238E27FC236}">
                <a16:creationId xmlns:a16="http://schemas.microsoft.com/office/drawing/2014/main" id="{65E9A0FA-72D3-B843-9FE4-3E323CEA9FC4}"/>
              </a:ext>
            </a:extLst>
          </p:cNvPr>
          <p:cNvPicPr>
            <a:picLocks noGrp="1" noChangeAspect="1"/>
          </p:cNvPicPr>
          <p:nvPr>
            <p:ph idx="1"/>
          </p:nvPr>
        </p:nvPicPr>
        <p:blipFill>
          <a:blip r:embed="rId3"/>
          <a:stretch>
            <a:fillRect/>
          </a:stretch>
        </p:blipFill>
        <p:spPr>
          <a:xfrm>
            <a:off x="2876549" y="3079306"/>
            <a:ext cx="6438900" cy="2044700"/>
          </a:xfrm>
        </p:spPr>
      </p:pic>
      <p:sp>
        <p:nvSpPr>
          <p:cNvPr id="3" name="Rectangle 2">
            <a:extLst>
              <a:ext uri="{FF2B5EF4-FFF2-40B4-BE49-F238E27FC236}">
                <a16:creationId xmlns:a16="http://schemas.microsoft.com/office/drawing/2014/main" id="{6057F634-15D3-3B4A-B81B-9BE8570AD50E}"/>
              </a:ext>
            </a:extLst>
          </p:cNvPr>
          <p:cNvSpPr/>
          <p:nvPr/>
        </p:nvSpPr>
        <p:spPr>
          <a:xfrm>
            <a:off x="4648776" y="2085278"/>
            <a:ext cx="3424707" cy="461665"/>
          </a:xfrm>
          <a:prstGeom prst="rect">
            <a:avLst/>
          </a:prstGeom>
        </p:spPr>
        <p:txBody>
          <a:bodyPr wrap="square">
            <a:spAutoFit/>
          </a:bodyPr>
          <a:lstStyle/>
          <a:p>
            <a:r>
              <a:rPr lang="en-US" sz="2400" b="1" dirty="0">
                <a:solidFill>
                  <a:srgbClr val="FF0000"/>
                </a:solidFill>
              </a:rPr>
              <a:t>this</a:t>
            </a:r>
            <a:r>
              <a:rPr lang="en-US" sz="2400" b="1" dirty="0"/>
              <a:t> = </a:t>
            </a:r>
            <a:r>
              <a:rPr lang="en-US" sz="2400" b="1" dirty="0" err="1"/>
              <a:t>DataSource</a:t>
            </a:r>
            <a:endParaRPr lang="en-US" sz="2400" b="1" dirty="0"/>
          </a:p>
        </p:txBody>
      </p:sp>
      <p:sp>
        <p:nvSpPr>
          <p:cNvPr id="5" name="Rectangle 4">
            <a:extLst>
              <a:ext uri="{FF2B5EF4-FFF2-40B4-BE49-F238E27FC236}">
                <a16:creationId xmlns:a16="http://schemas.microsoft.com/office/drawing/2014/main" id="{2C9EC47F-BC1F-D74B-958D-2AC72E476ED8}"/>
              </a:ext>
            </a:extLst>
          </p:cNvPr>
          <p:cNvSpPr/>
          <p:nvPr/>
        </p:nvSpPr>
        <p:spPr>
          <a:xfrm>
            <a:off x="9337222" y="3416800"/>
            <a:ext cx="4033155" cy="369332"/>
          </a:xfrm>
          <a:prstGeom prst="rect">
            <a:avLst/>
          </a:prstGeom>
        </p:spPr>
        <p:txBody>
          <a:bodyPr wrap="square">
            <a:spAutoFit/>
          </a:bodyPr>
          <a:lstStyle/>
          <a:p>
            <a:r>
              <a:rPr lang="en-US" dirty="0"/>
              <a:t> </a:t>
            </a:r>
            <a:r>
              <a:rPr lang="en-US" sz="1200" b="1" dirty="0"/>
              <a:t>https://</a:t>
            </a:r>
            <a:r>
              <a:rPr lang="en-US" sz="1200" b="1" dirty="0" err="1"/>
              <a:t>api.spacexdata.com</a:t>
            </a:r>
            <a:r>
              <a:rPr lang="en-US" sz="1200" b="1" dirty="0"/>
              <a:t>/v2/</a:t>
            </a:r>
            <a:r>
              <a:rPr lang="en-US" sz="1200" b="1" dirty="0">
                <a:solidFill>
                  <a:srgbClr val="FF0000"/>
                </a:solidFill>
              </a:rPr>
              <a:t>launches</a:t>
            </a:r>
          </a:p>
        </p:txBody>
      </p:sp>
    </p:spTree>
    <p:extLst>
      <p:ext uri="{BB962C8B-B14F-4D97-AF65-F5344CB8AC3E}">
        <p14:creationId xmlns:p14="http://schemas.microsoft.com/office/powerpoint/2010/main" val="3436731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FAC34-3972-1745-9172-1779BEB6F1EC}"/>
              </a:ext>
            </a:extLst>
          </p:cNvPr>
          <p:cNvSpPr>
            <a:spLocks noGrp="1"/>
          </p:cNvSpPr>
          <p:nvPr>
            <p:ph type="title"/>
          </p:nvPr>
        </p:nvSpPr>
        <p:spPr/>
        <p:txBody>
          <a:bodyPr/>
          <a:lstStyle/>
          <a:p>
            <a:pPr algn="ctr"/>
            <a:r>
              <a:rPr lang="en-US" b="1" dirty="0"/>
              <a:t>Write a parser (reducer)</a:t>
            </a:r>
          </a:p>
        </p:txBody>
      </p:sp>
      <p:pic>
        <p:nvPicPr>
          <p:cNvPr id="5" name="Content Placeholder 4">
            <a:extLst>
              <a:ext uri="{FF2B5EF4-FFF2-40B4-BE49-F238E27FC236}">
                <a16:creationId xmlns:a16="http://schemas.microsoft.com/office/drawing/2014/main" id="{6FAA7C79-CA4C-5046-8B1F-F7015AA9CC01}"/>
              </a:ext>
            </a:extLst>
          </p:cNvPr>
          <p:cNvPicPr>
            <a:picLocks noGrp="1" noChangeAspect="1"/>
          </p:cNvPicPr>
          <p:nvPr>
            <p:ph idx="1"/>
          </p:nvPr>
        </p:nvPicPr>
        <p:blipFill>
          <a:blip r:embed="rId3"/>
          <a:stretch>
            <a:fillRect/>
          </a:stretch>
        </p:blipFill>
        <p:spPr>
          <a:xfrm>
            <a:off x="2801237" y="1825625"/>
            <a:ext cx="6589526" cy="4351338"/>
          </a:xfrm>
        </p:spPr>
      </p:pic>
    </p:spTree>
    <p:extLst>
      <p:ext uri="{BB962C8B-B14F-4D97-AF65-F5344CB8AC3E}">
        <p14:creationId xmlns:p14="http://schemas.microsoft.com/office/powerpoint/2010/main" val="1352441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67414-5906-B841-AB65-775344307B61}"/>
              </a:ext>
            </a:extLst>
          </p:cNvPr>
          <p:cNvSpPr>
            <a:spLocks noGrp="1"/>
          </p:cNvSpPr>
          <p:nvPr>
            <p:ph type="title"/>
          </p:nvPr>
        </p:nvSpPr>
        <p:spPr/>
        <p:txBody>
          <a:bodyPr>
            <a:normAutofit/>
          </a:bodyPr>
          <a:lstStyle/>
          <a:p>
            <a:pPr algn="ctr"/>
            <a:r>
              <a:rPr lang="en-US" sz="5400" b="1" dirty="0">
                <a:solidFill>
                  <a:srgbClr val="FFC000"/>
                </a:solidFill>
              </a:rPr>
              <a:t>Step 3:</a:t>
            </a:r>
            <a:r>
              <a:rPr lang="en-US" sz="5400" b="1" dirty="0">
                <a:solidFill>
                  <a:srgbClr val="C00000"/>
                </a:solidFill>
              </a:rPr>
              <a:t> Get your data with </a:t>
            </a:r>
            <a:r>
              <a:rPr lang="en-US" sz="5400" b="1" i="1" dirty="0">
                <a:solidFill>
                  <a:srgbClr val="C00000"/>
                </a:solidFill>
              </a:rPr>
              <a:t>Resolvers</a:t>
            </a:r>
          </a:p>
        </p:txBody>
      </p:sp>
      <p:sp>
        <p:nvSpPr>
          <p:cNvPr id="3" name="Content Placeholder 2">
            <a:extLst>
              <a:ext uri="{FF2B5EF4-FFF2-40B4-BE49-F238E27FC236}">
                <a16:creationId xmlns:a16="http://schemas.microsoft.com/office/drawing/2014/main" id="{CE2161E9-DD83-0346-A0E6-87A2BE0F1BF0}"/>
              </a:ext>
            </a:extLst>
          </p:cNvPr>
          <p:cNvSpPr>
            <a:spLocks noGrp="1"/>
          </p:cNvSpPr>
          <p:nvPr>
            <p:ph idx="1"/>
          </p:nvPr>
        </p:nvSpPr>
        <p:spPr/>
        <p:txBody>
          <a:bodyPr/>
          <a:lstStyle/>
          <a:p>
            <a:endParaRPr lang="en-US" dirty="0"/>
          </a:p>
          <a:p>
            <a:pPr marL="0" indent="0" algn="ctr">
              <a:buNone/>
            </a:pPr>
            <a:r>
              <a:rPr lang="en-US" dirty="0"/>
              <a:t>Learn how a </a:t>
            </a:r>
            <a:r>
              <a:rPr lang="en-US" dirty="0" err="1"/>
              <a:t>GraphQL</a:t>
            </a:r>
            <a:r>
              <a:rPr lang="en-US" dirty="0"/>
              <a:t> query fetches data</a:t>
            </a:r>
          </a:p>
        </p:txBody>
      </p:sp>
    </p:spTree>
    <p:extLst>
      <p:ext uri="{BB962C8B-B14F-4D97-AF65-F5344CB8AC3E}">
        <p14:creationId xmlns:p14="http://schemas.microsoft.com/office/powerpoint/2010/main" val="246569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DE95-0070-8242-806E-81E3BF6EA139}"/>
              </a:ext>
            </a:extLst>
          </p:cNvPr>
          <p:cNvSpPr>
            <a:spLocks noGrp="1"/>
          </p:cNvSpPr>
          <p:nvPr>
            <p:ph type="title"/>
          </p:nvPr>
        </p:nvSpPr>
        <p:spPr/>
        <p:txBody>
          <a:bodyPr/>
          <a:lstStyle/>
          <a:p>
            <a:pPr algn="ctr"/>
            <a:r>
              <a:rPr lang="en-US" b="1" dirty="0"/>
              <a:t>Write Query Resolvers</a:t>
            </a:r>
          </a:p>
        </p:txBody>
      </p:sp>
      <p:pic>
        <p:nvPicPr>
          <p:cNvPr id="15" name="Content Placeholder 14">
            <a:extLst>
              <a:ext uri="{FF2B5EF4-FFF2-40B4-BE49-F238E27FC236}">
                <a16:creationId xmlns:a16="http://schemas.microsoft.com/office/drawing/2014/main" id="{01D62830-08CC-664D-B1FE-403535A8896B}"/>
              </a:ext>
            </a:extLst>
          </p:cNvPr>
          <p:cNvPicPr>
            <a:picLocks noGrp="1" noChangeAspect="1"/>
          </p:cNvPicPr>
          <p:nvPr>
            <p:ph idx="1"/>
          </p:nvPr>
        </p:nvPicPr>
        <p:blipFill>
          <a:blip r:embed="rId3"/>
          <a:stretch>
            <a:fillRect/>
          </a:stretch>
        </p:blipFill>
        <p:spPr>
          <a:xfrm>
            <a:off x="882650" y="1867694"/>
            <a:ext cx="10426700" cy="4267200"/>
          </a:xfrm>
        </p:spPr>
      </p:pic>
    </p:spTree>
    <p:extLst>
      <p:ext uri="{BB962C8B-B14F-4D97-AF65-F5344CB8AC3E}">
        <p14:creationId xmlns:p14="http://schemas.microsoft.com/office/powerpoint/2010/main" val="3546805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D212-D587-0649-9E09-056255CD1777}"/>
              </a:ext>
            </a:extLst>
          </p:cNvPr>
          <p:cNvSpPr>
            <a:spLocks noGrp="1"/>
          </p:cNvSpPr>
          <p:nvPr>
            <p:ph type="title"/>
          </p:nvPr>
        </p:nvSpPr>
        <p:spPr/>
        <p:txBody>
          <a:bodyPr/>
          <a:lstStyle/>
          <a:p>
            <a:pPr algn="ctr"/>
            <a:r>
              <a:rPr lang="en-US" b="1" dirty="0"/>
              <a:t>Schema</a:t>
            </a:r>
            <a:endParaRPr lang="en-US" dirty="0"/>
          </a:p>
        </p:txBody>
      </p:sp>
      <p:pic>
        <p:nvPicPr>
          <p:cNvPr id="13" name="Content Placeholder 12">
            <a:extLst>
              <a:ext uri="{FF2B5EF4-FFF2-40B4-BE49-F238E27FC236}">
                <a16:creationId xmlns:a16="http://schemas.microsoft.com/office/drawing/2014/main" id="{E95E3CDB-36DA-A546-A0A5-5ABE839E0D60}"/>
              </a:ext>
            </a:extLst>
          </p:cNvPr>
          <p:cNvPicPr>
            <a:picLocks noGrp="1" noChangeAspect="1"/>
          </p:cNvPicPr>
          <p:nvPr>
            <p:ph idx="1"/>
          </p:nvPr>
        </p:nvPicPr>
        <p:blipFill>
          <a:blip r:embed="rId3"/>
          <a:stretch>
            <a:fillRect/>
          </a:stretch>
        </p:blipFill>
        <p:spPr>
          <a:xfrm>
            <a:off x="3802566" y="1338300"/>
            <a:ext cx="4672361" cy="5425255"/>
          </a:xfrm>
        </p:spPr>
      </p:pic>
    </p:spTree>
    <p:extLst>
      <p:ext uri="{BB962C8B-B14F-4D97-AF65-F5344CB8AC3E}">
        <p14:creationId xmlns:p14="http://schemas.microsoft.com/office/powerpoint/2010/main" val="522475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A502D-AFA2-BF42-BF56-B8B66903971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6086ED3-51EF-534A-941E-55BB3AF60803}"/>
              </a:ext>
            </a:extLst>
          </p:cNvPr>
          <p:cNvPicPr>
            <a:picLocks noGrp="1" noChangeAspect="1"/>
          </p:cNvPicPr>
          <p:nvPr>
            <p:ph idx="1"/>
          </p:nvPr>
        </p:nvPicPr>
        <p:blipFill>
          <a:blip r:embed="rId3"/>
          <a:stretch>
            <a:fillRect/>
          </a:stretch>
        </p:blipFill>
        <p:spPr>
          <a:xfrm>
            <a:off x="4002636" y="365125"/>
            <a:ext cx="4186727" cy="5811838"/>
          </a:xfrm>
          <a:prstGeom prst="rect">
            <a:avLst/>
          </a:prstGeom>
        </p:spPr>
      </p:pic>
    </p:spTree>
    <p:extLst>
      <p:ext uri="{BB962C8B-B14F-4D97-AF65-F5344CB8AC3E}">
        <p14:creationId xmlns:p14="http://schemas.microsoft.com/office/powerpoint/2010/main" val="33889902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D939B-7E75-3848-9882-5697F1B7F95A}"/>
              </a:ext>
            </a:extLst>
          </p:cNvPr>
          <p:cNvSpPr>
            <a:spLocks noGrp="1"/>
          </p:cNvSpPr>
          <p:nvPr>
            <p:ph type="title"/>
          </p:nvPr>
        </p:nvSpPr>
        <p:spPr/>
        <p:txBody>
          <a:bodyPr/>
          <a:lstStyle/>
          <a:p>
            <a:pPr algn="ctr"/>
            <a:r>
              <a:rPr lang="en-US" b="1" dirty="0"/>
              <a:t>Run Queries</a:t>
            </a:r>
            <a:br>
              <a:rPr lang="en-US" b="1" dirty="0"/>
            </a:br>
            <a:r>
              <a:rPr lang="en-US" sz="2400" dirty="0"/>
              <a:t>in </a:t>
            </a:r>
            <a:r>
              <a:rPr lang="en-US" sz="2400" dirty="0" err="1"/>
              <a:t>GraphQL</a:t>
            </a:r>
            <a:r>
              <a:rPr lang="en-US" sz="2400" dirty="0"/>
              <a:t> Playground</a:t>
            </a:r>
          </a:p>
        </p:txBody>
      </p:sp>
      <p:pic>
        <p:nvPicPr>
          <p:cNvPr id="9" name="Content Placeholder 8">
            <a:extLst>
              <a:ext uri="{FF2B5EF4-FFF2-40B4-BE49-F238E27FC236}">
                <a16:creationId xmlns:a16="http://schemas.microsoft.com/office/drawing/2014/main" id="{B740AFDC-2447-D348-9BEA-1961FCCC02FE}"/>
              </a:ext>
            </a:extLst>
          </p:cNvPr>
          <p:cNvPicPr>
            <a:picLocks noGrp="1" noChangeAspect="1"/>
          </p:cNvPicPr>
          <p:nvPr>
            <p:ph idx="1"/>
          </p:nvPr>
        </p:nvPicPr>
        <p:blipFill>
          <a:blip r:embed="rId3"/>
          <a:stretch>
            <a:fillRect/>
          </a:stretch>
        </p:blipFill>
        <p:spPr>
          <a:xfrm>
            <a:off x="1793409" y="1825625"/>
            <a:ext cx="8605181" cy="4351338"/>
          </a:xfrm>
        </p:spPr>
      </p:pic>
    </p:spTree>
    <p:extLst>
      <p:ext uri="{BB962C8B-B14F-4D97-AF65-F5344CB8AC3E}">
        <p14:creationId xmlns:p14="http://schemas.microsoft.com/office/powerpoint/2010/main" val="259855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FFC9-2034-7147-8597-07E7FD1593D3}"/>
              </a:ext>
            </a:extLst>
          </p:cNvPr>
          <p:cNvSpPr>
            <a:spLocks noGrp="1"/>
          </p:cNvSpPr>
          <p:nvPr>
            <p:ph type="title"/>
          </p:nvPr>
        </p:nvSpPr>
        <p:spPr/>
        <p:txBody>
          <a:bodyPr/>
          <a:lstStyle/>
          <a:p>
            <a:pPr algn="ctr"/>
            <a:r>
              <a:rPr lang="en-US" b="1" dirty="0"/>
              <a:t>Final flow</a:t>
            </a:r>
          </a:p>
        </p:txBody>
      </p:sp>
      <p:sp>
        <p:nvSpPr>
          <p:cNvPr id="3" name="Content Placeholder 2">
            <a:extLst>
              <a:ext uri="{FF2B5EF4-FFF2-40B4-BE49-F238E27FC236}">
                <a16:creationId xmlns:a16="http://schemas.microsoft.com/office/drawing/2014/main" id="{B2C75299-A4B3-7548-AE23-91F37D472E31}"/>
              </a:ext>
            </a:extLst>
          </p:cNvPr>
          <p:cNvSpPr>
            <a:spLocks noGrp="1"/>
          </p:cNvSpPr>
          <p:nvPr>
            <p:ph idx="1"/>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991987AD-CB67-0D49-A9D9-DAA4F34B8EDB}"/>
              </a:ext>
            </a:extLst>
          </p:cNvPr>
          <p:cNvPicPr>
            <a:picLocks noChangeAspect="1"/>
          </p:cNvPicPr>
          <p:nvPr/>
        </p:nvPicPr>
        <p:blipFill>
          <a:blip r:embed="rId3"/>
          <a:stretch>
            <a:fillRect/>
          </a:stretch>
        </p:blipFill>
        <p:spPr>
          <a:xfrm>
            <a:off x="7272378" y="4070350"/>
            <a:ext cx="1409700" cy="1435100"/>
          </a:xfrm>
          <a:prstGeom prst="rect">
            <a:avLst/>
          </a:prstGeom>
        </p:spPr>
      </p:pic>
      <p:pic>
        <p:nvPicPr>
          <p:cNvPr id="5" name="Picture 4">
            <a:extLst>
              <a:ext uri="{FF2B5EF4-FFF2-40B4-BE49-F238E27FC236}">
                <a16:creationId xmlns:a16="http://schemas.microsoft.com/office/drawing/2014/main" id="{92E39A8A-D7CE-3C46-AE44-D1C0210B0F2B}"/>
              </a:ext>
            </a:extLst>
          </p:cNvPr>
          <p:cNvPicPr>
            <a:picLocks noChangeAspect="1"/>
          </p:cNvPicPr>
          <p:nvPr/>
        </p:nvPicPr>
        <p:blipFill>
          <a:blip r:embed="rId4"/>
          <a:stretch>
            <a:fillRect/>
          </a:stretch>
        </p:blipFill>
        <p:spPr>
          <a:xfrm>
            <a:off x="3619500" y="2787650"/>
            <a:ext cx="4953000" cy="1282700"/>
          </a:xfrm>
          <a:prstGeom prst="rect">
            <a:avLst/>
          </a:prstGeom>
        </p:spPr>
      </p:pic>
    </p:spTree>
    <p:extLst>
      <p:ext uri="{BB962C8B-B14F-4D97-AF65-F5344CB8AC3E}">
        <p14:creationId xmlns:p14="http://schemas.microsoft.com/office/powerpoint/2010/main" val="848038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FED-CCB3-A74E-ACC7-A1C9F2642785}"/>
              </a:ext>
            </a:extLst>
          </p:cNvPr>
          <p:cNvSpPr>
            <a:spLocks noGrp="1"/>
          </p:cNvSpPr>
          <p:nvPr>
            <p:ph type="title"/>
          </p:nvPr>
        </p:nvSpPr>
        <p:spPr/>
        <p:txBody>
          <a:bodyPr/>
          <a:lstStyle/>
          <a:p>
            <a:pPr algn="ctr"/>
            <a:r>
              <a:rPr lang="en-US" b="1" dirty="0"/>
              <a:t>Question</a:t>
            </a:r>
          </a:p>
        </p:txBody>
      </p:sp>
      <p:sp>
        <p:nvSpPr>
          <p:cNvPr id="3" name="Content Placeholder 2">
            <a:extLst>
              <a:ext uri="{FF2B5EF4-FFF2-40B4-BE49-F238E27FC236}">
                <a16:creationId xmlns:a16="http://schemas.microsoft.com/office/drawing/2014/main" id="{DA0DC5C0-A9FD-E14D-811D-FEB599A8E81A}"/>
              </a:ext>
            </a:extLst>
          </p:cNvPr>
          <p:cNvSpPr>
            <a:spLocks noGrp="1"/>
          </p:cNvSpPr>
          <p:nvPr>
            <p:ph idx="1"/>
          </p:nvPr>
        </p:nvSpPr>
        <p:spPr/>
        <p:txBody>
          <a:bodyPr/>
          <a:lstStyle/>
          <a:p>
            <a:pPr marL="0" indent="0" algn="ctr">
              <a:buNone/>
            </a:pPr>
            <a:endParaRPr lang="en-US" dirty="0"/>
          </a:p>
          <a:p>
            <a:pPr marL="0" indent="0" algn="ctr">
              <a:buNone/>
            </a:pPr>
            <a:r>
              <a:rPr lang="en-US" b="1" dirty="0"/>
              <a:t>Is </a:t>
            </a:r>
            <a:r>
              <a:rPr lang="en-US" b="1" dirty="0" err="1"/>
              <a:t>GraphQL</a:t>
            </a:r>
            <a:r>
              <a:rPr lang="en-US" b="1" dirty="0"/>
              <a:t> a Database Technology?</a:t>
            </a:r>
          </a:p>
          <a:p>
            <a:endParaRPr lang="en-US" dirty="0"/>
          </a:p>
        </p:txBody>
      </p:sp>
    </p:spTree>
    <p:extLst>
      <p:ext uri="{BB962C8B-B14F-4D97-AF65-F5344CB8AC3E}">
        <p14:creationId xmlns:p14="http://schemas.microsoft.com/office/powerpoint/2010/main" val="255828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FED-CCB3-A74E-ACC7-A1C9F2642785}"/>
              </a:ext>
            </a:extLst>
          </p:cNvPr>
          <p:cNvSpPr>
            <a:spLocks noGrp="1"/>
          </p:cNvSpPr>
          <p:nvPr>
            <p:ph type="title"/>
          </p:nvPr>
        </p:nvSpPr>
        <p:spPr/>
        <p:txBody>
          <a:bodyPr/>
          <a:lstStyle/>
          <a:p>
            <a:pPr algn="ctr"/>
            <a:r>
              <a:rPr lang="en-US" b="1" dirty="0"/>
              <a:t>Question</a:t>
            </a:r>
          </a:p>
        </p:txBody>
      </p:sp>
      <p:sp>
        <p:nvSpPr>
          <p:cNvPr id="3" name="Content Placeholder 2">
            <a:extLst>
              <a:ext uri="{FF2B5EF4-FFF2-40B4-BE49-F238E27FC236}">
                <a16:creationId xmlns:a16="http://schemas.microsoft.com/office/drawing/2014/main" id="{DA0DC5C0-A9FD-E14D-811D-FEB599A8E81A}"/>
              </a:ext>
            </a:extLst>
          </p:cNvPr>
          <p:cNvSpPr>
            <a:spLocks noGrp="1"/>
          </p:cNvSpPr>
          <p:nvPr>
            <p:ph idx="1"/>
          </p:nvPr>
        </p:nvSpPr>
        <p:spPr/>
        <p:txBody>
          <a:bodyPr/>
          <a:lstStyle/>
          <a:p>
            <a:pPr marL="0" indent="0" algn="ctr">
              <a:buNone/>
            </a:pPr>
            <a:endParaRPr lang="en-US" dirty="0"/>
          </a:p>
          <a:p>
            <a:pPr marL="0" indent="0" algn="ctr">
              <a:buNone/>
            </a:pPr>
            <a:r>
              <a:rPr lang="en-US" b="1" dirty="0"/>
              <a:t>Is </a:t>
            </a:r>
            <a:r>
              <a:rPr lang="en-US" b="1" dirty="0" err="1"/>
              <a:t>GraphQL</a:t>
            </a:r>
            <a:r>
              <a:rPr lang="en-US" b="1" dirty="0"/>
              <a:t> only for </a:t>
            </a:r>
            <a:r>
              <a:rPr lang="en-US" b="1" dirty="0" err="1"/>
              <a:t>Javascript</a:t>
            </a:r>
            <a:r>
              <a:rPr lang="en-US" b="1" dirty="0"/>
              <a:t>/Frontend Developers?</a:t>
            </a:r>
          </a:p>
          <a:p>
            <a:pPr marL="0" indent="0" algn="ctr">
              <a:buNone/>
            </a:pPr>
            <a:endParaRPr lang="en-US" b="1" dirty="0"/>
          </a:p>
          <a:p>
            <a:pPr marL="0" indent="0" algn="ctr">
              <a:buNone/>
            </a:pPr>
            <a:r>
              <a:rPr lang="en-US" b="1" dirty="0"/>
              <a:t>Answer: </a:t>
            </a:r>
            <a:r>
              <a:rPr lang="en-US" dirty="0"/>
              <a:t>a </a:t>
            </a:r>
            <a:r>
              <a:rPr lang="en-US" b="1" dirty="0" err="1"/>
              <a:t>GraphQL</a:t>
            </a:r>
            <a:r>
              <a:rPr lang="en-US" b="1"/>
              <a:t> SERVER can be implemented in any programming language </a:t>
            </a:r>
            <a:endParaRPr lang="en-US" b="1" dirty="0"/>
          </a:p>
          <a:p>
            <a:endParaRPr lang="en-US" dirty="0"/>
          </a:p>
        </p:txBody>
      </p:sp>
    </p:spTree>
    <p:extLst>
      <p:ext uri="{BB962C8B-B14F-4D97-AF65-F5344CB8AC3E}">
        <p14:creationId xmlns:p14="http://schemas.microsoft.com/office/powerpoint/2010/main" val="3715910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77A29-21F1-F545-9099-E01F3C17286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5D74A2-EC0F-A64A-AADE-51EBD4D3C5E5}"/>
              </a:ext>
            </a:extLst>
          </p:cNvPr>
          <p:cNvPicPr>
            <a:picLocks noGrp="1" noChangeAspect="1"/>
          </p:cNvPicPr>
          <p:nvPr>
            <p:ph idx="1"/>
          </p:nvPr>
        </p:nvPicPr>
        <p:blipFill>
          <a:blip r:embed="rId2"/>
          <a:stretch>
            <a:fillRect/>
          </a:stretch>
        </p:blipFill>
        <p:spPr>
          <a:xfrm>
            <a:off x="3753473" y="365125"/>
            <a:ext cx="4685053" cy="5811838"/>
          </a:xfrm>
        </p:spPr>
      </p:pic>
    </p:spTree>
    <p:extLst>
      <p:ext uri="{BB962C8B-B14F-4D97-AF65-F5344CB8AC3E}">
        <p14:creationId xmlns:p14="http://schemas.microsoft.com/office/powerpoint/2010/main" val="3600091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20FED-CCB3-A74E-ACC7-A1C9F2642785}"/>
              </a:ext>
            </a:extLst>
          </p:cNvPr>
          <p:cNvSpPr>
            <a:spLocks noGrp="1"/>
          </p:cNvSpPr>
          <p:nvPr>
            <p:ph type="title"/>
          </p:nvPr>
        </p:nvSpPr>
        <p:spPr/>
        <p:txBody>
          <a:bodyPr/>
          <a:lstStyle/>
          <a:p>
            <a:pPr algn="ctr"/>
            <a:r>
              <a:rPr lang="en-US" b="1" dirty="0"/>
              <a:t>Question</a:t>
            </a:r>
          </a:p>
        </p:txBody>
      </p:sp>
      <p:sp>
        <p:nvSpPr>
          <p:cNvPr id="3" name="Content Placeholder 2">
            <a:extLst>
              <a:ext uri="{FF2B5EF4-FFF2-40B4-BE49-F238E27FC236}">
                <a16:creationId xmlns:a16="http://schemas.microsoft.com/office/drawing/2014/main" id="{DA0DC5C0-A9FD-E14D-811D-FEB599A8E81A}"/>
              </a:ext>
            </a:extLst>
          </p:cNvPr>
          <p:cNvSpPr>
            <a:spLocks noGrp="1"/>
          </p:cNvSpPr>
          <p:nvPr>
            <p:ph idx="1"/>
          </p:nvPr>
        </p:nvSpPr>
        <p:spPr/>
        <p:txBody>
          <a:bodyPr/>
          <a:lstStyle/>
          <a:p>
            <a:pPr marL="0" indent="0" algn="ctr">
              <a:buNone/>
            </a:pPr>
            <a:endParaRPr lang="en-US" dirty="0"/>
          </a:p>
          <a:p>
            <a:pPr marL="0" indent="0" algn="ctr">
              <a:buNone/>
            </a:pPr>
            <a:r>
              <a:rPr lang="en-US" b="1" dirty="0"/>
              <a:t>Is Apollo only for </a:t>
            </a:r>
            <a:r>
              <a:rPr lang="en-US" b="1" dirty="0" err="1"/>
              <a:t>Javascript</a:t>
            </a:r>
            <a:r>
              <a:rPr lang="en-US" b="1" dirty="0"/>
              <a:t>/Frontend Developers?</a:t>
            </a:r>
          </a:p>
          <a:p>
            <a:pPr marL="0" indent="0" algn="ctr">
              <a:buNone/>
            </a:pPr>
            <a:endParaRPr lang="en-US" b="1" dirty="0"/>
          </a:p>
          <a:p>
            <a:pPr marL="0" indent="0" algn="ctr">
              <a:buNone/>
            </a:pPr>
            <a:r>
              <a:rPr lang="en-US" b="1" dirty="0"/>
              <a:t>Answer: </a:t>
            </a:r>
            <a:r>
              <a:rPr lang="en-US" dirty="0"/>
              <a:t>Yes, Apollo is written in Node and can be used in the Frontend </a:t>
            </a:r>
          </a:p>
          <a:p>
            <a:pPr marL="0" indent="0" algn="ctr">
              <a:buNone/>
            </a:pPr>
            <a:endParaRPr lang="en-US" b="1" dirty="0"/>
          </a:p>
          <a:p>
            <a:pPr marL="0" indent="0" algn="ctr">
              <a:buNone/>
            </a:pPr>
            <a:endParaRPr lang="en-US" b="1" dirty="0"/>
          </a:p>
          <a:p>
            <a:endParaRPr lang="en-US" dirty="0"/>
          </a:p>
        </p:txBody>
      </p:sp>
    </p:spTree>
    <p:extLst>
      <p:ext uri="{BB962C8B-B14F-4D97-AF65-F5344CB8AC3E}">
        <p14:creationId xmlns:p14="http://schemas.microsoft.com/office/powerpoint/2010/main" val="2744709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E30B9-0C83-4A46-B5E8-0C046A65FE6B}"/>
              </a:ext>
            </a:extLst>
          </p:cNvPr>
          <p:cNvSpPr>
            <a:spLocks noGrp="1"/>
          </p:cNvSpPr>
          <p:nvPr>
            <p:ph type="title"/>
          </p:nvPr>
        </p:nvSpPr>
        <p:spPr/>
        <p:txBody>
          <a:bodyPr/>
          <a:lstStyle/>
          <a:p>
            <a:pPr algn="ctr"/>
            <a:r>
              <a:rPr lang="en-US" b="1" dirty="0"/>
              <a:t>Question</a:t>
            </a:r>
            <a:endParaRPr lang="en-US" dirty="0"/>
          </a:p>
        </p:txBody>
      </p:sp>
      <p:sp>
        <p:nvSpPr>
          <p:cNvPr id="3" name="Content Placeholder 2">
            <a:extLst>
              <a:ext uri="{FF2B5EF4-FFF2-40B4-BE49-F238E27FC236}">
                <a16:creationId xmlns:a16="http://schemas.microsoft.com/office/drawing/2014/main" id="{21EB3953-743D-BE4C-9C85-25AEA88C0249}"/>
              </a:ext>
            </a:extLst>
          </p:cNvPr>
          <p:cNvSpPr>
            <a:spLocks noGrp="1"/>
          </p:cNvSpPr>
          <p:nvPr>
            <p:ph idx="1"/>
          </p:nvPr>
        </p:nvSpPr>
        <p:spPr/>
        <p:txBody>
          <a:bodyPr/>
          <a:lstStyle/>
          <a:p>
            <a:pPr marL="0" indent="0" algn="ctr">
              <a:buNone/>
            </a:pPr>
            <a:endParaRPr lang="en-US" b="1" dirty="0"/>
          </a:p>
          <a:p>
            <a:pPr marL="0" indent="0" algn="ctr">
              <a:buNone/>
            </a:pPr>
            <a:r>
              <a:rPr lang="en-US" b="1" dirty="0"/>
              <a:t>How to do Authentication and Authorization?</a:t>
            </a:r>
          </a:p>
          <a:p>
            <a:pPr algn="ctr"/>
            <a:endParaRPr lang="en-US" dirty="0"/>
          </a:p>
        </p:txBody>
      </p:sp>
      <p:pic>
        <p:nvPicPr>
          <p:cNvPr id="4" name="Picture 3">
            <a:extLst>
              <a:ext uri="{FF2B5EF4-FFF2-40B4-BE49-F238E27FC236}">
                <a16:creationId xmlns:a16="http://schemas.microsoft.com/office/drawing/2014/main" id="{BF0F1005-E234-3E44-8CE5-33447F8AC297}"/>
              </a:ext>
            </a:extLst>
          </p:cNvPr>
          <p:cNvPicPr>
            <a:picLocks noChangeAspect="1"/>
          </p:cNvPicPr>
          <p:nvPr/>
        </p:nvPicPr>
        <p:blipFill>
          <a:blip r:embed="rId3"/>
          <a:stretch>
            <a:fillRect/>
          </a:stretch>
        </p:blipFill>
        <p:spPr>
          <a:xfrm>
            <a:off x="4210050" y="2988604"/>
            <a:ext cx="3771900" cy="3543300"/>
          </a:xfrm>
          <a:prstGeom prst="rect">
            <a:avLst/>
          </a:prstGeom>
        </p:spPr>
      </p:pic>
    </p:spTree>
    <p:extLst>
      <p:ext uri="{BB962C8B-B14F-4D97-AF65-F5344CB8AC3E}">
        <p14:creationId xmlns:p14="http://schemas.microsoft.com/office/powerpoint/2010/main" val="3031904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94DC4-8764-7C4E-A193-BC986B672260}"/>
              </a:ext>
            </a:extLst>
          </p:cNvPr>
          <p:cNvSpPr>
            <a:spLocks noGrp="1"/>
          </p:cNvSpPr>
          <p:nvPr>
            <p:ph type="title"/>
          </p:nvPr>
        </p:nvSpPr>
        <p:spPr/>
        <p:txBody>
          <a:bodyPr/>
          <a:lstStyle/>
          <a:p>
            <a:pPr algn="ctr"/>
            <a:r>
              <a:rPr lang="en-US" b="1" dirty="0"/>
              <a:t>Where should you define business logic? </a:t>
            </a:r>
          </a:p>
        </p:txBody>
      </p:sp>
      <p:pic>
        <p:nvPicPr>
          <p:cNvPr id="4" name="Content Placeholder 3">
            <a:extLst>
              <a:ext uri="{FF2B5EF4-FFF2-40B4-BE49-F238E27FC236}">
                <a16:creationId xmlns:a16="http://schemas.microsoft.com/office/drawing/2014/main" id="{9230448C-BA4A-D547-8F60-6425F66C8E98}"/>
              </a:ext>
            </a:extLst>
          </p:cNvPr>
          <p:cNvPicPr>
            <a:picLocks noGrp="1" noChangeAspect="1"/>
          </p:cNvPicPr>
          <p:nvPr>
            <p:ph idx="1"/>
          </p:nvPr>
        </p:nvPicPr>
        <p:blipFill>
          <a:blip r:embed="rId3"/>
          <a:stretch>
            <a:fillRect/>
          </a:stretch>
        </p:blipFill>
        <p:spPr>
          <a:xfrm>
            <a:off x="4210050" y="2229644"/>
            <a:ext cx="3771900" cy="3543300"/>
          </a:xfrm>
          <a:prstGeom prst="rect">
            <a:avLst/>
          </a:prstGeom>
        </p:spPr>
      </p:pic>
    </p:spTree>
    <p:extLst>
      <p:ext uri="{BB962C8B-B14F-4D97-AF65-F5344CB8AC3E}">
        <p14:creationId xmlns:p14="http://schemas.microsoft.com/office/powerpoint/2010/main" val="2593040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EC17-EE0C-204B-86E3-202D0E9FBD2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E0C3764-AC1D-8643-8A53-E6D5BCE1995D}"/>
              </a:ext>
            </a:extLst>
          </p:cNvPr>
          <p:cNvPicPr>
            <a:picLocks noGrp="1" noChangeAspect="1"/>
          </p:cNvPicPr>
          <p:nvPr>
            <p:ph idx="1"/>
          </p:nvPr>
        </p:nvPicPr>
        <p:blipFill>
          <a:blip r:embed="rId2"/>
          <a:stretch>
            <a:fillRect/>
          </a:stretch>
        </p:blipFill>
        <p:spPr>
          <a:xfrm>
            <a:off x="3190426" y="1605750"/>
            <a:ext cx="5811147" cy="3017326"/>
          </a:xfrm>
          <a:prstGeom prst="rect">
            <a:avLst/>
          </a:prstGeom>
        </p:spPr>
      </p:pic>
    </p:spTree>
    <p:extLst>
      <p:ext uri="{BB962C8B-B14F-4D97-AF65-F5344CB8AC3E}">
        <p14:creationId xmlns:p14="http://schemas.microsoft.com/office/powerpoint/2010/main" val="1705661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A909F-536D-D942-88EE-24891F0711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DDDFB3-CBDA-0341-A7E6-3450BD59FC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6039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0351-4C2A-0E47-884C-A2B00F5DC862}"/>
              </a:ext>
            </a:extLst>
          </p:cNvPr>
          <p:cNvSpPr>
            <a:spLocks noGrp="1"/>
          </p:cNvSpPr>
          <p:nvPr>
            <p:ph type="title"/>
          </p:nvPr>
        </p:nvSpPr>
        <p:spPr/>
        <p:txBody>
          <a:bodyPr/>
          <a:lstStyle/>
          <a:p>
            <a:pPr algn="ctr"/>
            <a:r>
              <a:rPr lang="en-US" b="1" dirty="0"/>
              <a:t>Start Tutorial</a:t>
            </a:r>
          </a:p>
        </p:txBody>
      </p:sp>
      <p:sp>
        <p:nvSpPr>
          <p:cNvPr id="3" name="Content Placeholder 2">
            <a:extLst>
              <a:ext uri="{FF2B5EF4-FFF2-40B4-BE49-F238E27FC236}">
                <a16:creationId xmlns:a16="http://schemas.microsoft.com/office/drawing/2014/main" id="{36C538D1-1066-A949-AFEF-0FDF53CD1C35}"/>
              </a:ext>
            </a:extLst>
          </p:cNvPr>
          <p:cNvSpPr>
            <a:spLocks noGrp="1"/>
          </p:cNvSpPr>
          <p:nvPr>
            <p:ph idx="1"/>
          </p:nvPr>
        </p:nvSpPr>
        <p:spPr/>
        <p:txBody>
          <a:bodyPr/>
          <a:lstStyle/>
          <a:p>
            <a:endParaRPr lang="en-US" dirty="0">
              <a:hlinkClick r:id="rId2"/>
            </a:endParaRPr>
          </a:p>
          <a:p>
            <a:r>
              <a:rPr lang="en-US" dirty="0">
                <a:hlinkClick r:id="rId2"/>
              </a:rPr>
              <a:t>https://www.apollographql.com/docs/tutorial/schema.html</a:t>
            </a:r>
            <a:endParaRPr lang="en-US" dirty="0"/>
          </a:p>
          <a:p>
            <a:endParaRPr lang="en-US" dirty="0"/>
          </a:p>
          <a:p>
            <a:endParaRPr lang="en-US" dirty="0"/>
          </a:p>
          <a:p>
            <a:pPr marL="0" indent="0" algn="ctr">
              <a:buNone/>
            </a:pPr>
            <a:r>
              <a:rPr lang="en-US" sz="4800" b="1" dirty="0">
                <a:solidFill>
                  <a:srgbClr val="C00000"/>
                </a:solidFill>
              </a:rPr>
              <a:t>Skip step 4</a:t>
            </a:r>
            <a:r>
              <a:rPr lang="en-US" b="1" dirty="0"/>
              <a:t>: “Run your graph in production”</a:t>
            </a:r>
          </a:p>
          <a:p>
            <a:endParaRPr lang="en-US" dirty="0"/>
          </a:p>
        </p:txBody>
      </p:sp>
    </p:spTree>
    <p:extLst>
      <p:ext uri="{BB962C8B-B14F-4D97-AF65-F5344CB8AC3E}">
        <p14:creationId xmlns:p14="http://schemas.microsoft.com/office/powerpoint/2010/main" val="3832782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9A47A-D732-3E4A-8DCF-A2FF53A94850}"/>
              </a:ext>
            </a:extLst>
          </p:cNvPr>
          <p:cNvSpPr>
            <a:spLocks noGrp="1"/>
          </p:cNvSpPr>
          <p:nvPr>
            <p:ph type="title"/>
          </p:nvPr>
        </p:nvSpPr>
        <p:spPr/>
        <p:txBody>
          <a:bodyPr/>
          <a:lstStyle/>
          <a:p>
            <a:pPr algn="ctr"/>
            <a:r>
              <a:rPr lang="en-US" b="1" dirty="0"/>
              <a:t>Instructions</a:t>
            </a:r>
          </a:p>
        </p:txBody>
      </p:sp>
      <p:sp>
        <p:nvSpPr>
          <p:cNvPr id="3" name="Content Placeholder 2">
            <a:extLst>
              <a:ext uri="{FF2B5EF4-FFF2-40B4-BE49-F238E27FC236}">
                <a16:creationId xmlns:a16="http://schemas.microsoft.com/office/drawing/2014/main" id="{C7B6D35C-E2BB-5D41-B58F-98C81EB82EB7}"/>
              </a:ext>
            </a:extLst>
          </p:cNvPr>
          <p:cNvSpPr>
            <a:spLocks noGrp="1"/>
          </p:cNvSpPr>
          <p:nvPr>
            <p:ph idx="1"/>
          </p:nvPr>
        </p:nvSpPr>
        <p:spPr/>
        <p:txBody>
          <a:bodyPr/>
          <a:lstStyle/>
          <a:p>
            <a:endParaRPr lang="en-US" dirty="0"/>
          </a:p>
          <a:p>
            <a:r>
              <a:rPr lang="en-US" dirty="0"/>
              <a:t>There are two folders: one for the </a:t>
            </a:r>
            <a:r>
              <a:rPr lang="en-US" b="1" dirty="0"/>
              <a:t>starting point </a:t>
            </a:r>
            <a:r>
              <a:rPr lang="en-US" dirty="0"/>
              <a:t>(start/) and one for the </a:t>
            </a:r>
            <a:r>
              <a:rPr lang="en-US" b="1" dirty="0"/>
              <a:t>final version </a:t>
            </a:r>
            <a:r>
              <a:rPr lang="en-US" dirty="0"/>
              <a:t>(final).</a:t>
            </a:r>
          </a:p>
          <a:p>
            <a:endParaRPr lang="en-US" dirty="0"/>
          </a:p>
          <a:p>
            <a:r>
              <a:rPr lang="en-US" dirty="0"/>
              <a:t>Within each directory are two folders: one for the </a:t>
            </a:r>
            <a:r>
              <a:rPr lang="en-US" b="1" dirty="0"/>
              <a:t>server</a:t>
            </a:r>
            <a:r>
              <a:rPr lang="en-US" dirty="0"/>
              <a:t> and one for the </a:t>
            </a:r>
            <a:r>
              <a:rPr lang="en-US" b="1" dirty="0"/>
              <a:t>client</a:t>
            </a:r>
            <a:r>
              <a:rPr lang="en-US" dirty="0"/>
              <a:t>. </a:t>
            </a:r>
          </a:p>
          <a:p>
            <a:endParaRPr lang="en-US" dirty="0"/>
          </a:p>
          <a:p>
            <a:r>
              <a:rPr lang="en-US" dirty="0"/>
              <a:t>We will be working in the </a:t>
            </a:r>
            <a:r>
              <a:rPr lang="en-US" b="1" dirty="0"/>
              <a:t>server folder </a:t>
            </a:r>
            <a:r>
              <a:rPr lang="en-US" dirty="0"/>
              <a:t>first.</a:t>
            </a:r>
          </a:p>
        </p:txBody>
      </p:sp>
    </p:spTree>
    <p:extLst>
      <p:ext uri="{BB962C8B-B14F-4D97-AF65-F5344CB8AC3E}">
        <p14:creationId xmlns:p14="http://schemas.microsoft.com/office/powerpoint/2010/main" val="234674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928E-5877-0442-AE2A-D4651857E41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8A7D11CF-321C-464C-882F-E159FCF6B77F}"/>
              </a:ext>
            </a:extLst>
          </p:cNvPr>
          <p:cNvPicPr>
            <a:picLocks noGrp="1" noChangeAspect="1"/>
          </p:cNvPicPr>
          <p:nvPr>
            <p:ph idx="1"/>
          </p:nvPr>
        </p:nvPicPr>
        <p:blipFill>
          <a:blip r:embed="rId2"/>
          <a:stretch>
            <a:fillRect/>
          </a:stretch>
        </p:blipFill>
        <p:spPr>
          <a:xfrm>
            <a:off x="3716594" y="365125"/>
            <a:ext cx="4658390" cy="5822989"/>
          </a:xfrm>
        </p:spPr>
      </p:pic>
    </p:spTree>
    <p:extLst>
      <p:ext uri="{BB962C8B-B14F-4D97-AF65-F5344CB8AC3E}">
        <p14:creationId xmlns:p14="http://schemas.microsoft.com/office/powerpoint/2010/main" val="4104366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7710A-C389-2F45-BE23-EB798D4C895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F888836-ABE0-454C-AA87-90A8522D944E}"/>
              </a:ext>
            </a:extLst>
          </p:cNvPr>
          <p:cNvPicPr>
            <a:picLocks noGrp="1" noChangeAspect="1"/>
          </p:cNvPicPr>
          <p:nvPr>
            <p:ph idx="1"/>
          </p:nvPr>
        </p:nvPicPr>
        <p:blipFill>
          <a:blip r:embed="rId2"/>
          <a:stretch>
            <a:fillRect/>
          </a:stretch>
        </p:blipFill>
        <p:spPr>
          <a:xfrm>
            <a:off x="3934750" y="365125"/>
            <a:ext cx="4045243" cy="5811838"/>
          </a:xfrm>
        </p:spPr>
      </p:pic>
    </p:spTree>
    <p:extLst>
      <p:ext uri="{BB962C8B-B14F-4D97-AF65-F5344CB8AC3E}">
        <p14:creationId xmlns:p14="http://schemas.microsoft.com/office/powerpoint/2010/main" val="2027058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9D793-66F7-9849-BA21-C7ECF576EF7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8DF93B02-FAC4-0045-B89A-164816D18D25}"/>
              </a:ext>
            </a:extLst>
          </p:cNvPr>
          <p:cNvPicPr>
            <a:picLocks noGrp="1" noChangeAspect="1"/>
          </p:cNvPicPr>
          <p:nvPr>
            <p:ph idx="1"/>
          </p:nvPr>
        </p:nvPicPr>
        <p:blipFill>
          <a:blip r:embed="rId3"/>
          <a:stretch>
            <a:fillRect/>
          </a:stretch>
        </p:blipFill>
        <p:spPr>
          <a:xfrm>
            <a:off x="3904825" y="365125"/>
            <a:ext cx="3950699" cy="5856405"/>
          </a:xfrm>
        </p:spPr>
      </p:pic>
    </p:spTree>
    <p:extLst>
      <p:ext uri="{BB962C8B-B14F-4D97-AF65-F5344CB8AC3E}">
        <p14:creationId xmlns:p14="http://schemas.microsoft.com/office/powerpoint/2010/main" val="148213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FDB0-D2CE-DA42-9DFB-BEB854095385}"/>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CA6F4129-040A-F442-8C11-AF3877CFF487}"/>
              </a:ext>
            </a:extLst>
          </p:cNvPr>
          <p:cNvPicPr>
            <a:picLocks noGrp="1" noChangeAspect="1"/>
          </p:cNvPicPr>
          <p:nvPr>
            <p:ph idx="1"/>
          </p:nvPr>
        </p:nvPicPr>
        <p:blipFill>
          <a:blip r:embed="rId2"/>
          <a:stretch>
            <a:fillRect/>
          </a:stretch>
        </p:blipFill>
        <p:spPr>
          <a:xfrm>
            <a:off x="3889754" y="365125"/>
            <a:ext cx="4140118" cy="5811838"/>
          </a:xfrm>
        </p:spPr>
      </p:pic>
    </p:spTree>
    <p:extLst>
      <p:ext uri="{BB962C8B-B14F-4D97-AF65-F5344CB8AC3E}">
        <p14:creationId xmlns:p14="http://schemas.microsoft.com/office/powerpoint/2010/main" val="3777506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BB30A-5909-B649-AC12-27CB2F2EAA08}"/>
              </a:ext>
            </a:extLst>
          </p:cNvPr>
          <p:cNvSpPr>
            <a:spLocks noGrp="1"/>
          </p:cNvSpPr>
          <p:nvPr>
            <p:ph type="title"/>
          </p:nvPr>
        </p:nvSpPr>
        <p:spPr/>
        <p:txBody>
          <a:bodyPr/>
          <a:lstStyle/>
          <a:p>
            <a:pPr algn="ctr"/>
            <a:r>
              <a:rPr lang="en-US" b="1" dirty="0"/>
              <a:t>Where do </a:t>
            </a:r>
            <a:r>
              <a:rPr lang="en-US" b="1" dirty="0" err="1"/>
              <a:t>GraphQL</a:t>
            </a:r>
            <a:r>
              <a:rPr lang="en-US" b="1" dirty="0"/>
              <a:t> and Apollo live?</a:t>
            </a:r>
            <a:br>
              <a:rPr lang="en-US" b="1" dirty="0"/>
            </a:br>
            <a:endParaRPr lang="en-US" b="1" dirty="0"/>
          </a:p>
        </p:txBody>
      </p:sp>
      <p:pic>
        <p:nvPicPr>
          <p:cNvPr id="4" name="Content Placeholder 3">
            <a:extLst>
              <a:ext uri="{FF2B5EF4-FFF2-40B4-BE49-F238E27FC236}">
                <a16:creationId xmlns:a16="http://schemas.microsoft.com/office/drawing/2014/main" id="{D7D8E620-9517-7640-A962-E4D2D02FC998}"/>
              </a:ext>
            </a:extLst>
          </p:cNvPr>
          <p:cNvPicPr>
            <a:picLocks noGrp="1" noChangeAspect="1"/>
          </p:cNvPicPr>
          <p:nvPr>
            <p:ph idx="1"/>
          </p:nvPr>
        </p:nvPicPr>
        <p:blipFill>
          <a:blip r:embed="rId3"/>
          <a:stretch>
            <a:fillRect/>
          </a:stretch>
        </p:blipFill>
        <p:spPr>
          <a:xfrm>
            <a:off x="1418323" y="1226635"/>
            <a:ext cx="9398360" cy="5273688"/>
          </a:xfrm>
          <a:prstGeom prst="rect">
            <a:avLst/>
          </a:prstGeom>
        </p:spPr>
      </p:pic>
    </p:spTree>
    <p:extLst>
      <p:ext uri="{BB962C8B-B14F-4D97-AF65-F5344CB8AC3E}">
        <p14:creationId xmlns:p14="http://schemas.microsoft.com/office/powerpoint/2010/main" val="1361021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13532</TotalTime>
  <Words>1036</Words>
  <Application>Microsoft Macintosh PowerPoint</Application>
  <PresentationFormat>Widescreen</PresentationFormat>
  <Paragraphs>283</Paragraphs>
  <Slides>46</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 GraphQL and Apollo live? </vt:lpstr>
      <vt:lpstr>PowerPoint Presentation</vt:lpstr>
      <vt:lpstr>Apollo Client</vt:lpstr>
      <vt:lpstr>Apollo Server</vt:lpstr>
      <vt:lpstr>Smaller response/payload</vt:lpstr>
      <vt:lpstr>REST</vt:lpstr>
      <vt:lpstr>PowerPoint Presentation</vt:lpstr>
      <vt:lpstr>PowerPoint Presentation</vt:lpstr>
      <vt:lpstr>Good fit for complex systems and microservices</vt:lpstr>
      <vt:lpstr>Fetching data with a single API call</vt:lpstr>
      <vt:lpstr>PowerPoint Presentation</vt:lpstr>
      <vt:lpstr>PowerPoint Presentation</vt:lpstr>
      <vt:lpstr>PowerPoint Presentation</vt:lpstr>
      <vt:lpstr>PowerPoint Presentation</vt:lpstr>
      <vt:lpstr>Step 1: Build a schema = API</vt:lpstr>
      <vt:lpstr>Our schema will be based on these features:</vt:lpstr>
      <vt:lpstr>Schema</vt:lpstr>
      <vt:lpstr>PowerPoint Presentation</vt:lpstr>
      <vt:lpstr> Define your Apollo server  </vt:lpstr>
      <vt:lpstr> Test your schema in GraphQL Playground </vt:lpstr>
      <vt:lpstr>Step 2: Write your Datasources</vt:lpstr>
      <vt:lpstr>getAllLaunches via DataSource</vt:lpstr>
      <vt:lpstr>Write a parser (reducer)</vt:lpstr>
      <vt:lpstr>Step 3: Get your data with Resolvers</vt:lpstr>
      <vt:lpstr>Write Query Resolvers</vt:lpstr>
      <vt:lpstr>Schema</vt:lpstr>
      <vt:lpstr>PowerPoint Presentation</vt:lpstr>
      <vt:lpstr>Run Queries in GraphQL Playground</vt:lpstr>
      <vt:lpstr>Final flow</vt:lpstr>
      <vt:lpstr>Question</vt:lpstr>
      <vt:lpstr>Question</vt:lpstr>
      <vt:lpstr>Question</vt:lpstr>
      <vt:lpstr>Question</vt:lpstr>
      <vt:lpstr>Where should you define business logic? </vt:lpstr>
      <vt:lpstr>PowerPoint Presentation</vt:lpstr>
      <vt:lpstr>PowerPoint Presentation</vt:lpstr>
      <vt:lpstr>Start Tutorial</vt:lpstr>
      <vt:lpstr>Instructions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GrapQL  Apollo</dc:title>
  <dc:creator>Eijgermans, Peter</dc:creator>
  <cp:lastModifiedBy>Eijgermans, Peter</cp:lastModifiedBy>
  <cp:revision>169</cp:revision>
  <dcterms:created xsi:type="dcterms:W3CDTF">2019-03-13T07:54:39Z</dcterms:created>
  <dcterms:modified xsi:type="dcterms:W3CDTF">2019-10-11T16:13:19Z</dcterms:modified>
</cp:coreProperties>
</file>